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notesSlides/notesSlide2.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1"/>
  </p:notesMasterIdLst>
  <p:sldIdLst>
    <p:sldId id="256" r:id="rId2"/>
    <p:sldId id="257" r:id="rId3"/>
    <p:sldId id="265" r:id="rId4"/>
    <p:sldId id="266" r:id="rId5"/>
    <p:sldId id="267" r:id="rId6"/>
    <p:sldId id="258" r:id="rId7"/>
    <p:sldId id="274" r:id="rId8"/>
    <p:sldId id="268" r:id="rId9"/>
    <p:sldId id="269" r:id="rId10"/>
    <p:sldId id="270" r:id="rId11"/>
    <p:sldId id="271" r:id="rId12"/>
    <p:sldId id="273" r:id="rId13"/>
    <p:sldId id="272" r:id="rId14"/>
    <p:sldId id="259" r:id="rId15"/>
    <p:sldId id="262" r:id="rId16"/>
    <p:sldId id="263" r:id="rId17"/>
    <p:sldId id="264" r:id="rId18"/>
    <p:sldId id="275" r:id="rId19"/>
    <p:sldId id="286" r:id="rId20"/>
  </p:sldIdLst>
  <p:sldSz cx="12192000" cy="6858000"/>
  <p:notesSz cx="6858000" cy="9144000"/>
  <p:custDataLst>
    <p:tags r:id="rId22"/>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21" d="100"/>
          <a:sy n="121" d="100"/>
        </p:scale>
        <p:origin x="461"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gs" Target="tags/tag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2024/6/25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2024/6/25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2024/6/25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2024/6/25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2024/6/25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2024/6/25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2024/6/25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D997B5FA-0921-464F-AAE1-844C04324D75}" type="datetimeFigureOut">
              <a:rPr lang="zh-CN" altLang="en-US" smtClean="0"/>
              <a:t>2024/6/25</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2024/6/25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t>2024/6/25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2024/6/25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2024/6/25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t="-9000" b="-9000"/>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t>2024/6/25</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tags" Target="../tags/tag5.xml"/><Relationship Id="rId7" Type="http://schemas.openxmlformats.org/officeDocument/2006/relationships/slideLayout" Target="../slideLayouts/slideLayout2.xml"/><Relationship Id="rId2" Type="http://schemas.openxmlformats.org/officeDocument/2006/relationships/tags" Target="../tags/tag4.xml"/><Relationship Id="rId1" Type="http://schemas.openxmlformats.org/officeDocument/2006/relationships/tags" Target="../tags/tag3.xml"/><Relationship Id="rId6" Type="http://schemas.openxmlformats.org/officeDocument/2006/relationships/tags" Target="../tags/tag8.xml"/><Relationship Id="rId11" Type="http://schemas.openxmlformats.org/officeDocument/2006/relationships/image" Target="../media/image33.png"/><Relationship Id="rId5" Type="http://schemas.openxmlformats.org/officeDocument/2006/relationships/tags" Target="../tags/tag7.xml"/><Relationship Id="rId10" Type="http://schemas.openxmlformats.org/officeDocument/2006/relationships/image" Target="../media/image32.png"/><Relationship Id="rId4" Type="http://schemas.openxmlformats.org/officeDocument/2006/relationships/tags" Target="../tags/tag6.xml"/><Relationship Id="rId9" Type="http://schemas.openxmlformats.org/officeDocument/2006/relationships/image" Target="../media/image3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Layout" Target="../slideLayouts/slideLayout2.xml"/><Relationship Id="rId1" Type="http://schemas.openxmlformats.org/officeDocument/2006/relationships/tags" Target="../tags/tag2.xml"/><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en-US" altLang="zh-CN">
                <a:ln w="15875"/>
                <a:gradFill>
                  <a:gsLst>
                    <a:gs pos="0">
                      <a:schemeClr val="accent1"/>
                    </a:gs>
                    <a:gs pos="100000">
                      <a:schemeClr val="accent6"/>
                    </a:gs>
                  </a:gsLst>
                  <a:lin ang="2700000" scaled="0"/>
                </a:gradFill>
                <a:effectLst/>
              </a:rPr>
              <a:t>AI</a:t>
            </a:r>
            <a:r>
              <a:rPr lang="zh-CN" altLang="en-US">
                <a:ln w="15875"/>
                <a:gradFill>
                  <a:gsLst>
                    <a:gs pos="0">
                      <a:schemeClr val="accent1"/>
                    </a:gs>
                    <a:gs pos="100000">
                      <a:schemeClr val="accent6"/>
                    </a:gs>
                  </a:gsLst>
                  <a:lin ang="2700000" scaled="0"/>
                </a:gradFill>
                <a:effectLst/>
              </a:rPr>
              <a:t>-fundamentals</a:t>
            </a:r>
            <a:br>
              <a:rPr lang="zh-CN" altLang="en-US">
                <a:ln w="15875"/>
                <a:gradFill>
                  <a:gsLst>
                    <a:gs pos="0">
                      <a:schemeClr val="accent1"/>
                    </a:gs>
                    <a:gs pos="100000">
                      <a:schemeClr val="accent6"/>
                    </a:gs>
                  </a:gsLst>
                  <a:lin ang="2700000" scaled="0"/>
                </a:gradFill>
                <a:effectLst/>
              </a:rPr>
            </a:br>
            <a:r>
              <a:rPr lang="en-US" altLang="zh-CN">
                <a:ln w="15875"/>
                <a:gradFill>
                  <a:gsLst>
                    <a:gs pos="0">
                      <a:schemeClr val="accent1"/>
                    </a:gs>
                    <a:gs pos="100000">
                      <a:schemeClr val="accent6"/>
                    </a:gs>
                  </a:gsLst>
                  <a:lin ang="2700000" scaled="0"/>
                </a:gradFill>
                <a:effectLst/>
              </a:rPr>
              <a:t>Project 2 report</a:t>
            </a:r>
          </a:p>
        </p:txBody>
      </p:sp>
      <p:sp>
        <p:nvSpPr>
          <p:cNvPr id="3" name="副标题 2"/>
          <p:cNvSpPr>
            <a:spLocks noGrp="1"/>
          </p:cNvSpPr>
          <p:nvPr>
            <p:ph type="subTitle" idx="1"/>
          </p:nvPr>
        </p:nvSpPr>
        <p:spPr/>
        <p:txBody>
          <a:bodyPr>
            <a:normAutofit lnSpcReduction="10000"/>
          </a:bodyPr>
          <a:lstStyle/>
          <a:p>
            <a:endParaRPr lang="zh-CN" altLang="en-US"/>
          </a:p>
          <a:p>
            <a:endParaRPr lang="zh-CN" altLang="en-US"/>
          </a:p>
          <a:p>
            <a:endParaRPr lang="zh-CN" altLang="en-US"/>
          </a:p>
          <a:p>
            <a:r>
              <a:rPr lang="zh-CN" altLang="en-US"/>
              <a:t>谢瑞阳</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2024-06-20 164717"/>
          <p:cNvPicPr>
            <a:picLocks noChangeAspect="1"/>
          </p:cNvPicPr>
          <p:nvPr/>
        </p:nvPicPr>
        <p:blipFill>
          <a:blip r:embed="rId2"/>
          <a:stretch>
            <a:fillRect/>
          </a:stretch>
        </p:blipFill>
        <p:spPr>
          <a:xfrm>
            <a:off x="0" y="0"/>
            <a:ext cx="12192000" cy="685800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 2024-06-20 164717"/>
          <p:cNvPicPr>
            <a:picLocks noChangeAspect="1"/>
          </p:cNvPicPr>
          <p:nvPr/>
        </p:nvPicPr>
        <p:blipFill>
          <a:blip r:embed="rId2"/>
          <a:stretch>
            <a:fillRect/>
          </a:stretch>
        </p:blipFill>
        <p:spPr>
          <a:xfrm>
            <a:off x="0" y="0"/>
            <a:ext cx="12192000" cy="685800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4" name="图片 3" descr="2024-06-23 144452"/>
          <p:cNvPicPr>
            <a:picLocks noChangeAspect="1"/>
          </p:cNvPicPr>
          <p:nvPr/>
        </p:nvPicPr>
        <p:blipFill>
          <a:blip r:embed="rId2"/>
          <a:stretch>
            <a:fillRect/>
          </a:stretch>
        </p:blipFill>
        <p:spPr>
          <a:xfrm>
            <a:off x="0" y="0"/>
            <a:ext cx="12192000" cy="685800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2024-06-23 144452"/>
          <p:cNvPicPr>
            <a:picLocks noChangeAspect="1"/>
          </p:cNvPicPr>
          <p:nvPr/>
        </p:nvPicPr>
        <p:blipFill>
          <a:blip r:embed="rId3"/>
          <a:stretch>
            <a:fillRect/>
          </a:stretch>
        </p:blipFill>
        <p:spPr>
          <a:xfrm>
            <a:off x="0" y="0"/>
            <a:ext cx="12192000" cy="685736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descr="confusion_matrix_normalized"/>
          <p:cNvPicPr>
            <a:picLocks noChangeAspect="1"/>
          </p:cNvPicPr>
          <p:nvPr/>
        </p:nvPicPr>
        <p:blipFill>
          <a:blip r:embed="rId2"/>
          <a:stretch>
            <a:fillRect/>
          </a:stretch>
        </p:blipFill>
        <p:spPr>
          <a:xfrm>
            <a:off x="267335" y="1830705"/>
            <a:ext cx="2224405" cy="1814195"/>
          </a:xfrm>
          <a:prstGeom prst="rect">
            <a:avLst/>
          </a:prstGeom>
        </p:spPr>
      </p:pic>
      <p:pic>
        <p:nvPicPr>
          <p:cNvPr id="4" name="图片 3" descr="confusion_matrix_normalized"/>
          <p:cNvPicPr>
            <a:picLocks noChangeAspect="1"/>
          </p:cNvPicPr>
          <p:nvPr/>
        </p:nvPicPr>
        <p:blipFill>
          <a:blip r:embed="rId3"/>
          <a:stretch>
            <a:fillRect/>
          </a:stretch>
        </p:blipFill>
        <p:spPr>
          <a:xfrm>
            <a:off x="3521075" y="1772920"/>
            <a:ext cx="2620010" cy="1965325"/>
          </a:xfrm>
          <a:prstGeom prst="rect">
            <a:avLst/>
          </a:prstGeom>
        </p:spPr>
      </p:pic>
      <p:sp>
        <p:nvSpPr>
          <p:cNvPr id="5" name="文本框 4"/>
          <p:cNvSpPr txBox="1"/>
          <p:nvPr/>
        </p:nvSpPr>
        <p:spPr>
          <a:xfrm>
            <a:off x="3366135" y="3811905"/>
            <a:ext cx="2540000" cy="368300"/>
          </a:xfrm>
          <a:prstGeom prst="rect">
            <a:avLst/>
          </a:prstGeom>
          <a:noFill/>
        </p:spPr>
        <p:txBody>
          <a:bodyPr wrap="square" rtlCol="0">
            <a:spAutoFit/>
          </a:bodyPr>
          <a:lstStyle/>
          <a:p>
            <a:pPr algn="ctr"/>
            <a:r>
              <a:rPr lang="en-US" altLang="zh-CN"/>
              <a:t>leave marked red</a:t>
            </a:r>
          </a:p>
        </p:txBody>
      </p:sp>
      <p:pic>
        <p:nvPicPr>
          <p:cNvPr id="2" name="图片 1" descr="confusion_matrix_normalized"/>
          <p:cNvPicPr>
            <a:picLocks noChangeAspect="1"/>
          </p:cNvPicPr>
          <p:nvPr/>
        </p:nvPicPr>
        <p:blipFill>
          <a:blip r:embed="rId4"/>
          <a:stretch>
            <a:fillRect/>
          </a:stretch>
        </p:blipFill>
        <p:spPr>
          <a:xfrm>
            <a:off x="8756650" y="1830705"/>
            <a:ext cx="2462530" cy="1847215"/>
          </a:xfrm>
          <a:prstGeom prst="rect">
            <a:avLst/>
          </a:prstGeom>
        </p:spPr>
      </p:pic>
      <p:sp>
        <p:nvSpPr>
          <p:cNvPr id="3" name="文本框 2"/>
          <p:cNvSpPr txBox="1"/>
          <p:nvPr/>
        </p:nvSpPr>
        <p:spPr>
          <a:xfrm>
            <a:off x="109855" y="3811905"/>
            <a:ext cx="2540000" cy="368300"/>
          </a:xfrm>
          <a:prstGeom prst="rect">
            <a:avLst/>
          </a:prstGeom>
          <a:noFill/>
        </p:spPr>
        <p:txBody>
          <a:bodyPr wrap="square" rtlCol="0">
            <a:spAutoFit/>
          </a:bodyPr>
          <a:lstStyle/>
          <a:p>
            <a:pPr algn="ctr"/>
            <a:r>
              <a:rPr lang="en-US" altLang="zh-CN"/>
              <a:t>normal</a:t>
            </a:r>
          </a:p>
        </p:txBody>
      </p:sp>
      <p:sp>
        <p:nvSpPr>
          <p:cNvPr id="6" name="文本框 5"/>
          <p:cNvSpPr txBox="1"/>
          <p:nvPr/>
        </p:nvSpPr>
        <p:spPr>
          <a:xfrm>
            <a:off x="8679180" y="3811905"/>
            <a:ext cx="2540000" cy="368300"/>
          </a:xfrm>
          <a:prstGeom prst="rect">
            <a:avLst/>
          </a:prstGeom>
          <a:noFill/>
        </p:spPr>
        <p:txBody>
          <a:bodyPr wrap="square" rtlCol="0">
            <a:spAutoFit/>
          </a:bodyPr>
          <a:lstStyle/>
          <a:p>
            <a:pPr algn="ctr"/>
            <a:r>
              <a:rPr lang="en-US" altLang="zh-CN"/>
              <a:t>add headline into box</a:t>
            </a:r>
          </a:p>
        </p:txBody>
      </p:sp>
      <p:sp>
        <p:nvSpPr>
          <p:cNvPr id="7" name="文本框 6"/>
          <p:cNvSpPr txBox="1"/>
          <p:nvPr/>
        </p:nvSpPr>
        <p:spPr>
          <a:xfrm>
            <a:off x="2825115" y="4348480"/>
            <a:ext cx="4222115" cy="922020"/>
          </a:xfrm>
          <a:prstGeom prst="rect">
            <a:avLst/>
          </a:prstGeom>
          <a:noFill/>
        </p:spPr>
        <p:txBody>
          <a:bodyPr wrap="square" rtlCol="0">
            <a:spAutoFit/>
          </a:bodyPr>
          <a:lstStyle/>
          <a:p>
            <a:r>
              <a:rPr lang="zh-CN" altLang="en-US"/>
              <a:t>将图片调整为仅保留红色系像素后，判断准确度有了明显提高（</a:t>
            </a:r>
            <a:r>
              <a:rPr lang="en-US" altLang="zh-CN"/>
              <a:t>0.33-&gt;0.60)</a:t>
            </a:r>
            <a:r>
              <a:rPr lang="zh-CN" altLang="en-US"/>
              <a:t>。</a:t>
            </a:r>
          </a:p>
          <a:p>
            <a:r>
              <a:rPr lang="zh-CN" altLang="en-US"/>
              <a:t>且几乎没有将非敌人判断为敌人的情况。</a:t>
            </a:r>
          </a:p>
        </p:txBody>
      </p:sp>
      <p:sp>
        <p:nvSpPr>
          <p:cNvPr id="8" name="文本框 7"/>
          <p:cNvSpPr txBox="1"/>
          <p:nvPr/>
        </p:nvSpPr>
        <p:spPr>
          <a:xfrm>
            <a:off x="7918450" y="4348480"/>
            <a:ext cx="4064000" cy="1322070"/>
          </a:xfrm>
          <a:prstGeom prst="rect">
            <a:avLst/>
          </a:prstGeom>
          <a:noFill/>
        </p:spPr>
        <p:txBody>
          <a:bodyPr wrap="square" rtlCol="0">
            <a:spAutoFit/>
          </a:bodyPr>
          <a:lstStyle/>
          <a:p>
            <a:r>
              <a:rPr lang="zh-CN" altLang="en-US" sz="1600"/>
              <a:t>将血条及人物姓名条添加进标准框体内后，准确度反而有所下降（仍比普通情况好）。推测是由于敌人不一定会显示血条及人物姓名，这部分不一定存在的特征反而迷惑了模型。</a:t>
            </a:r>
          </a:p>
        </p:txBody>
      </p:sp>
      <p:sp>
        <p:nvSpPr>
          <p:cNvPr id="11" name="文本框 10"/>
          <p:cNvSpPr txBox="1"/>
          <p:nvPr/>
        </p:nvSpPr>
        <p:spPr>
          <a:xfrm>
            <a:off x="340360" y="359410"/>
            <a:ext cx="4064000" cy="829945"/>
          </a:xfrm>
          <a:prstGeom prst="rect">
            <a:avLst/>
          </a:prstGeom>
          <a:noFill/>
        </p:spPr>
        <p:txBody>
          <a:bodyPr wrap="square" rtlCol="0">
            <a:spAutoFit/>
          </a:bodyPr>
          <a:lstStyle/>
          <a:p>
            <a:r>
              <a:rPr lang="zh-CN" altLang="en-US" sz="3200">
                <a:ln w="15875"/>
                <a:gradFill>
                  <a:gsLst>
                    <a:gs pos="0">
                      <a:schemeClr val="accent1"/>
                    </a:gs>
                    <a:gs pos="100000">
                      <a:schemeClr val="accent6"/>
                    </a:gs>
                  </a:gsLst>
                  <a:lin ang="2700000" scaled="0"/>
                </a:gradFill>
                <a:effectLst/>
              </a:rPr>
              <a:t>检验优化效果</a:t>
            </a:r>
          </a:p>
          <a:p>
            <a:r>
              <a:rPr lang="zh-CN" altLang="en-US" sz="1600"/>
              <a:t>统一使用</a:t>
            </a:r>
            <a:r>
              <a:rPr lang="en-US" altLang="zh-CN" sz="1600">
                <a:sym typeface="+mn-ea"/>
              </a:rPr>
              <a:t>yolov8n</a:t>
            </a:r>
            <a:endParaRPr lang="zh-CN" altLang="en-US" sz="1600"/>
          </a:p>
        </p:txBody>
      </p:sp>
      <p:sp>
        <p:nvSpPr>
          <p:cNvPr id="12" name="文本框 11"/>
          <p:cNvSpPr txBox="1"/>
          <p:nvPr/>
        </p:nvSpPr>
        <p:spPr>
          <a:xfrm>
            <a:off x="8128000" y="1127760"/>
            <a:ext cx="4064000" cy="645160"/>
          </a:xfrm>
          <a:prstGeom prst="rect">
            <a:avLst/>
          </a:prstGeom>
          <a:noFill/>
        </p:spPr>
        <p:txBody>
          <a:bodyPr wrap="square" rtlCol="0">
            <a:spAutoFit/>
          </a:bodyPr>
          <a:lstStyle/>
          <a:p>
            <a:r>
              <a:rPr lang="zh-CN" altLang="en-US"/>
              <a:t>另一种优化：将血条及人物名区域添加进框体</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4131310" y="4010025"/>
            <a:ext cx="2540000" cy="645160"/>
          </a:xfrm>
          <a:prstGeom prst="rect">
            <a:avLst/>
          </a:prstGeom>
          <a:noFill/>
        </p:spPr>
        <p:txBody>
          <a:bodyPr wrap="square" rtlCol="0">
            <a:spAutoFit/>
          </a:bodyPr>
          <a:lstStyle/>
          <a:p>
            <a:pPr algn="ctr"/>
            <a:r>
              <a:rPr lang="en-US" altLang="zh-CN"/>
              <a:t>leave marked red</a:t>
            </a:r>
          </a:p>
          <a:p>
            <a:pPr algn="ctr"/>
            <a:r>
              <a:rPr lang="zh-CN" altLang="en-US"/>
              <a:t>（</a:t>
            </a:r>
            <a:r>
              <a:rPr lang="en-US" altLang="zh-CN"/>
              <a:t>train13)</a:t>
            </a:r>
          </a:p>
        </p:txBody>
      </p:sp>
      <p:sp>
        <p:nvSpPr>
          <p:cNvPr id="4" name="文本框 3"/>
          <p:cNvSpPr txBox="1"/>
          <p:nvPr/>
        </p:nvSpPr>
        <p:spPr>
          <a:xfrm>
            <a:off x="875030" y="4010025"/>
            <a:ext cx="2540000" cy="645160"/>
          </a:xfrm>
          <a:prstGeom prst="rect">
            <a:avLst/>
          </a:prstGeom>
          <a:noFill/>
        </p:spPr>
        <p:txBody>
          <a:bodyPr wrap="square" rtlCol="0">
            <a:spAutoFit/>
          </a:bodyPr>
          <a:lstStyle/>
          <a:p>
            <a:pPr algn="ctr"/>
            <a:r>
              <a:rPr lang="en-US" altLang="zh-CN"/>
              <a:t>normal</a:t>
            </a:r>
          </a:p>
          <a:p>
            <a:pPr algn="ctr"/>
            <a:r>
              <a:rPr lang="en-US" altLang="zh-CN"/>
              <a:t>(train12)</a:t>
            </a:r>
          </a:p>
        </p:txBody>
      </p:sp>
      <p:sp>
        <p:nvSpPr>
          <p:cNvPr id="6" name="文本框 5"/>
          <p:cNvSpPr txBox="1"/>
          <p:nvPr/>
        </p:nvSpPr>
        <p:spPr>
          <a:xfrm>
            <a:off x="7607300" y="4010025"/>
            <a:ext cx="2540000" cy="645160"/>
          </a:xfrm>
          <a:prstGeom prst="rect">
            <a:avLst/>
          </a:prstGeom>
          <a:noFill/>
        </p:spPr>
        <p:txBody>
          <a:bodyPr wrap="square" rtlCol="0">
            <a:spAutoFit/>
          </a:bodyPr>
          <a:lstStyle/>
          <a:p>
            <a:pPr algn="ctr"/>
            <a:r>
              <a:rPr lang="en-US" altLang="zh-CN"/>
              <a:t>add headline into box</a:t>
            </a:r>
          </a:p>
          <a:p>
            <a:pPr algn="ctr"/>
            <a:r>
              <a:rPr lang="zh-CN" altLang="en-US"/>
              <a:t>（</a:t>
            </a:r>
            <a:r>
              <a:rPr lang="en-US" altLang="zh-CN"/>
              <a:t>train14</a:t>
            </a:r>
            <a:r>
              <a:rPr lang="zh-CN" altLang="en-US"/>
              <a:t>）</a:t>
            </a:r>
          </a:p>
        </p:txBody>
      </p:sp>
      <p:pic>
        <p:nvPicPr>
          <p:cNvPr id="7" name="图片 6" descr="confusion_matrix_normalized"/>
          <p:cNvPicPr>
            <a:picLocks noChangeAspect="1"/>
          </p:cNvPicPr>
          <p:nvPr/>
        </p:nvPicPr>
        <p:blipFill>
          <a:blip r:embed="rId2"/>
          <a:stretch>
            <a:fillRect/>
          </a:stretch>
        </p:blipFill>
        <p:spPr>
          <a:xfrm>
            <a:off x="361315" y="970280"/>
            <a:ext cx="3719195" cy="2789555"/>
          </a:xfrm>
          <a:prstGeom prst="rect">
            <a:avLst/>
          </a:prstGeom>
        </p:spPr>
      </p:pic>
      <p:pic>
        <p:nvPicPr>
          <p:cNvPr id="9" name="图片 8" descr="confusion_matrix_normalized"/>
          <p:cNvPicPr>
            <a:picLocks noChangeAspect="1"/>
          </p:cNvPicPr>
          <p:nvPr/>
        </p:nvPicPr>
        <p:blipFill>
          <a:blip r:embed="rId3"/>
          <a:stretch>
            <a:fillRect/>
          </a:stretch>
        </p:blipFill>
        <p:spPr>
          <a:xfrm>
            <a:off x="3952875" y="970280"/>
            <a:ext cx="3669030" cy="2752090"/>
          </a:xfrm>
          <a:prstGeom prst="rect">
            <a:avLst/>
          </a:prstGeom>
        </p:spPr>
      </p:pic>
      <p:pic>
        <p:nvPicPr>
          <p:cNvPr id="2" name="图片 1" descr="confusion_matrix_normalized"/>
          <p:cNvPicPr>
            <a:picLocks noChangeAspect="1"/>
          </p:cNvPicPr>
          <p:nvPr/>
        </p:nvPicPr>
        <p:blipFill>
          <a:blip r:embed="rId4"/>
          <a:stretch>
            <a:fillRect/>
          </a:stretch>
        </p:blipFill>
        <p:spPr>
          <a:xfrm>
            <a:off x="7194550" y="970280"/>
            <a:ext cx="3757295" cy="2818130"/>
          </a:xfrm>
          <a:prstGeom prst="rect">
            <a:avLst/>
          </a:prstGeom>
        </p:spPr>
      </p:pic>
      <p:sp>
        <p:nvSpPr>
          <p:cNvPr id="8" name="文本框 7"/>
          <p:cNvSpPr txBox="1"/>
          <p:nvPr/>
        </p:nvSpPr>
        <p:spPr>
          <a:xfrm>
            <a:off x="581660" y="238760"/>
            <a:ext cx="4064000" cy="583565"/>
          </a:xfrm>
          <a:prstGeom prst="rect">
            <a:avLst/>
          </a:prstGeom>
          <a:noFill/>
        </p:spPr>
        <p:txBody>
          <a:bodyPr wrap="square" rtlCol="0">
            <a:spAutoFit/>
          </a:bodyPr>
          <a:lstStyle/>
          <a:p>
            <a:r>
              <a:rPr lang="zh-CN" altLang="en-US" sz="3200">
                <a:ln w="15875"/>
                <a:gradFill>
                  <a:gsLst>
                    <a:gs pos="0">
                      <a:schemeClr val="accent1"/>
                    </a:gs>
                    <a:gs pos="100000">
                      <a:schemeClr val="accent6"/>
                    </a:gs>
                  </a:gsLst>
                  <a:lin ang="2700000" scaled="0"/>
                </a:gradFill>
                <a:effectLst/>
              </a:rPr>
              <a:t>优化</a:t>
            </a:r>
            <a:r>
              <a:rPr lang="en-US" altLang="zh-CN" sz="3200">
                <a:ln w="15875"/>
                <a:gradFill>
                  <a:gsLst>
                    <a:gs pos="0">
                      <a:schemeClr val="accent1"/>
                    </a:gs>
                    <a:gs pos="100000">
                      <a:schemeClr val="accent6"/>
                    </a:gs>
                  </a:gsLst>
                  <a:lin ang="2700000" scaled="0"/>
                </a:gradFill>
                <a:effectLst/>
              </a:rPr>
              <a:t>2</a:t>
            </a:r>
            <a:r>
              <a:rPr lang="zh-CN" altLang="en-US" sz="3200">
                <a:ln w="15875"/>
                <a:gradFill>
                  <a:gsLst>
                    <a:gs pos="0">
                      <a:schemeClr val="accent1"/>
                    </a:gs>
                    <a:gs pos="100000">
                      <a:schemeClr val="accent6"/>
                    </a:gs>
                  </a:gsLst>
                  <a:lin ang="2700000" scaled="0"/>
                </a:gradFill>
                <a:effectLst/>
              </a:rPr>
              <a:t>：去掉头部检索</a:t>
            </a:r>
          </a:p>
        </p:txBody>
      </p:sp>
      <p:sp>
        <p:nvSpPr>
          <p:cNvPr id="10" name="文本框 9"/>
          <p:cNvSpPr txBox="1"/>
          <p:nvPr/>
        </p:nvSpPr>
        <p:spPr>
          <a:xfrm>
            <a:off x="740410" y="4707255"/>
            <a:ext cx="6096000" cy="1938020"/>
          </a:xfrm>
          <a:prstGeom prst="rect">
            <a:avLst/>
          </a:prstGeom>
          <a:noFill/>
        </p:spPr>
        <p:txBody>
          <a:bodyPr wrap="square" rtlCol="0" anchor="t">
            <a:spAutoFit/>
          </a:bodyPr>
          <a:lstStyle/>
          <a:p>
            <a:r>
              <a:rPr lang="zh-CN" altLang="en-US" sz="1200"/>
              <a:t>血条负收益可能原因：</a:t>
            </a:r>
            <a:r>
              <a:rPr lang="zh-CN" altLang="en-US" sz="1200">
                <a:sym typeface="+mn-ea"/>
              </a:rPr>
              <a:t>类内差异增加，噪声增加，混淆特征</a:t>
            </a:r>
            <a:endParaRPr lang="zh-CN" altLang="en-US" sz="1200"/>
          </a:p>
          <a:p>
            <a:endParaRPr lang="zh-CN" altLang="en-US" sz="1200"/>
          </a:p>
          <a:p>
            <a:r>
              <a:rPr lang="zh-CN" altLang="en-US" sz="1200"/>
              <a:t>同一类目标的外观差异增加，会使模型更难学习到一致的特征。模型需要学会同时识别带血条和不带血条的人的特征，增加了学习任务的复杂性。</a:t>
            </a:r>
          </a:p>
          <a:p>
            <a:endParaRPr lang="zh-CN" altLang="en-US" sz="1200"/>
          </a:p>
          <a:p>
            <a:r>
              <a:rPr lang="zh-CN" altLang="en-US" sz="1200"/>
              <a:t>如果在训练数据中，有血条的人物和没有血条的人物标签相同，但外观差异大，模型可能会混淆哪些特征是关键特征，哪些特征是干扰特征。</a:t>
            </a:r>
          </a:p>
          <a:p>
            <a:endParaRPr lang="zh-CN" altLang="en-US" sz="1200"/>
          </a:p>
          <a:p>
            <a:r>
              <a:rPr lang="zh-CN" altLang="en-US" sz="1200"/>
              <a:t>血条可能被模型误认为是人类的一部分，特别是当血条非常鲜艳和显眼时，模型可能更倾向于关注血条而非人本身的特征。</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690880" y="4238625"/>
            <a:ext cx="4397375" cy="2030095"/>
          </a:xfrm>
          <a:prstGeom prst="rect">
            <a:avLst/>
          </a:prstGeom>
          <a:noFill/>
        </p:spPr>
        <p:txBody>
          <a:bodyPr wrap="square" rtlCol="0">
            <a:spAutoFit/>
          </a:bodyPr>
          <a:lstStyle/>
          <a:p>
            <a:r>
              <a:rPr lang="zh-CN" altLang="en-US"/>
              <a:t>深入探究第二种情况，可以看到被误判的</a:t>
            </a:r>
            <a:r>
              <a:rPr lang="en-US" altLang="zh-CN"/>
              <a:t>enemy</a:t>
            </a:r>
            <a:r>
              <a:rPr lang="zh-CN" altLang="en-US"/>
              <a:t>置信度均</a:t>
            </a:r>
            <a:r>
              <a:rPr lang="en-US" altLang="zh-CN"/>
              <a:t>&lt;=0.4</a:t>
            </a:r>
          </a:p>
          <a:p>
            <a:r>
              <a:rPr lang="zh-CN" altLang="en-US"/>
              <a:t>真实</a:t>
            </a:r>
            <a:r>
              <a:rPr lang="en-US" altLang="zh-CN"/>
              <a:t>enemy</a:t>
            </a:r>
            <a:r>
              <a:rPr lang="zh-CN" altLang="en-US"/>
              <a:t>置信度基本</a:t>
            </a:r>
            <a:r>
              <a:rPr lang="en-US" altLang="zh-CN"/>
              <a:t>&gt;=0.5 </a:t>
            </a:r>
            <a:r>
              <a:rPr lang="zh-CN" altLang="en-US"/>
              <a:t>因此我在</a:t>
            </a:r>
            <a:r>
              <a:rPr lang="en-US" altLang="zh-CN"/>
              <a:t>aimbot</a:t>
            </a:r>
            <a:r>
              <a:rPr lang="zh-CN" altLang="en-US"/>
              <a:t>中以</a:t>
            </a:r>
            <a:r>
              <a:rPr lang="en-US" altLang="zh-CN"/>
              <a:t>0.5</a:t>
            </a:r>
            <a:r>
              <a:rPr lang="zh-CN" altLang="en-US"/>
              <a:t>为界限划分置信度取敌人。</a:t>
            </a:r>
          </a:p>
          <a:p>
            <a:r>
              <a:rPr lang="zh-CN" altLang="en-US"/>
              <a:t>对于后续优化后的模型经过同样的调查及实战分析，发现</a:t>
            </a:r>
            <a:r>
              <a:rPr lang="en-US" altLang="zh-CN"/>
              <a:t>0.5</a:t>
            </a:r>
            <a:r>
              <a:rPr lang="zh-CN" altLang="en-US"/>
              <a:t>仍然是比较好的区分间隔。</a:t>
            </a:r>
          </a:p>
        </p:txBody>
      </p:sp>
      <p:pic>
        <p:nvPicPr>
          <p:cNvPr id="6" name="图片 5"/>
          <p:cNvPicPr>
            <a:picLocks noChangeAspect="1"/>
          </p:cNvPicPr>
          <p:nvPr/>
        </p:nvPicPr>
        <p:blipFill>
          <a:blip r:embed="rId2"/>
          <a:stretch>
            <a:fillRect/>
          </a:stretch>
        </p:blipFill>
        <p:spPr>
          <a:xfrm>
            <a:off x="294640" y="715645"/>
            <a:ext cx="4211955" cy="3143885"/>
          </a:xfrm>
          <a:prstGeom prst="rect">
            <a:avLst/>
          </a:prstGeom>
        </p:spPr>
      </p:pic>
      <p:pic>
        <p:nvPicPr>
          <p:cNvPr id="2" name="图片 1" descr="F1_curve"/>
          <p:cNvPicPr>
            <a:picLocks noChangeAspect="1"/>
          </p:cNvPicPr>
          <p:nvPr/>
        </p:nvPicPr>
        <p:blipFill>
          <a:blip r:embed="rId3"/>
          <a:stretch>
            <a:fillRect/>
          </a:stretch>
        </p:blipFill>
        <p:spPr>
          <a:xfrm>
            <a:off x="7508875" y="509270"/>
            <a:ext cx="4564380" cy="3042920"/>
          </a:xfrm>
          <a:prstGeom prst="rect">
            <a:avLst/>
          </a:prstGeom>
        </p:spPr>
      </p:pic>
      <p:pic>
        <p:nvPicPr>
          <p:cNvPr id="5" name="图片 4"/>
          <p:cNvPicPr>
            <a:picLocks noChangeAspect="1"/>
          </p:cNvPicPr>
          <p:nvPr/>
        </p:nvPicPr>
        <p:blipFill>
          <a:blip r:embed="rId4"/>
          <a:stretch>
            <a:fillRect/>
          </a:stretch>
        </p:blipFill>
        <p:spPr>
          <a:xfrm>
            <a:off x="3848100" y="715645"/>
            <a:ext cx="3852545" cy="3027045"/>
          </a:xfrm>
          <a:prstGeom prst="rect">
            <a:avLst/>
          </a:prstGeom>
        </p:spPr>
      </p:pic>
      <p:pic>
        <p:nvPicPr>
          <p:cNvPr id="3" name="图片 2" descr="F1_curve"/>
          <p:cNvPicPr>
            <a:picLocks noChangeAspect="1"/>
          </p:cNvPicPr>
          <p:nvPr/>
        </p:nvPicPr>
        <p:blipFill>
          <a:blip r:embed="rId5"/>
          <a:stretch>
            <a:fillRect/>
          </a:stretch>
        </p:blipFill>
        <p:spPr>
          <a:xfrm>
            <a:off x="7509510" y="3529330"/>
            <a:ext cx="4563745" cy="304292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confusion_matrix"/>
          <p:cNvPicPr>
            <a:picLocks noChangeAspect="1"/>
          </p:cNvPicPr>
          <p:nvPr/>
        </p:nvPicPr>
        <p:blipFill>
          <a:blip r:embed="rId2"/>
          <a:stretch>
            <a:fillRect/>
          </a:stretch>
        </p:blipFill>
        <p:spPr>
          <a:xfrm>
            <a:off x="5883319" y="1410921"/>
            <a:ext cx="4321933" cy="3241746"/>
          </a:xfrm>
          <a:prstGeom prst="rect">
            <a:avLst/>
          </a:prstGeom>
        </p:spPr>
      </p:pic>
      <p:pic>
        <p:nvPicPr>
          <p:cNvPr id="7" name="图片 6" descr="confusion_matrix"/>
          <p:cNvPicPr>
            <a:picLocks noChangeAspect="1"/>
          </p:cNvPicPr>
          <p:nvPr/>
        </p:nvPicPr>
        <p:blipFill>
          <a:blip r:embed="rId3"/>
          <a:stretch>
            <a:fillRect/>
          </a:stretch>
        </p:blipFill>
        <p:spPr>
          <a:xfrm>
            <a:off x="372953" y="1410921"/>
            <a:ext cx="4322128" cy="3241746"/>
          </a:xfrm>
          <a:prstGeom prst="rect">
            <a:avLst/>
          </a:prstGeom>
        </p:spPr>
      </p:pic>
      <p:sp>
        <p:nvSpPr>
          <p:cNvPr id="8" name="文本框 7"/>
          <p:cNvSpPr txBox="1"/>
          <p:nvPr/>
        </p:nvSpPr>
        <p:spPr>
          <a:xfrm>
            <a:off x="631080" y="4974283"/>
            <a:ext cx="4064000" cy="1815882"/>
          </a:xfrm>
          <a:prstGeom prst="rect">
            <a:avLst/>
          </a:prstGeom>
          <a:noFill/>
        </p:spPr>
        <p:txBody>
          <a:bodyPr wrap="square" rtlCol="0">
            <a:spAutoFit/>
          </a:bodyPr>
          <a:lstStyle/>
          <a:p>
            <a:r>
              <a:rPr lang="zh-CN" altLang="en-US" sz="1400" dirty="0"/>
              <a:t>在原有基础上，增加了新的数据，并使用</a:t>
            </a:r>
            <a:r>
              <a:rPr lang="en-US" altLang="zh-CN" sz="1400" dirty="0"/>
              <a:t>k</a:t>
            </a:r>
            <a:r>
              <a:rPr lang="zh-CN" altLang="en-US" sz="1400" dirty="0"/>
              <a:t>折交叉验证</a:t>
            </a:r>
            <a:r>
              <a:rPr lang="en-US" altLang="zh-CN" sz="1400" dirty="0"/>
              <a:t>+yolov8n</a:t>
            </a:r>
            <a:r>
              <a:rPr lang="zh-CN" altLang="en-US" sz="1400" dirty="0"/>
              <a:t>进行训练（</a:t>
            </a:r>
            <a:r>
              <a:rPr lang="en-US" altLang="zh-CN" sz="1400" dirty="0"/>
              <a:t>k=5</a:t>
            </a:r>
            <a:r>
              <a:rPr lang="zh-CN" altLang="en-US" sz="1400" dirty="0"/>
              <a:t>）。在五个结果中得到以上两个表现优异的模型（两者判断到</a:t>
            </a:r>
            <a:r>
              <a:rPr lang="en-US" altLang="zh-CN" sz="1400" dirty="0"/>
              <a:t>enemy</a:t>
            </a:r>
            <a:r>
              <a:rPr lang="zh-CN" altLang="en-US" sz="1400" dirty="0"/>
              <a:t>的成功率均超过</a:t>
            </a:r>
            <a:r>
              <a:rPr lang="en-US" altLang="zh-CN" sz="1400" dirty="0"/>
              <a:t>0.9</a:t>
            </a:r>
            <a:r>
              <a:rPr lang="zh-CN" altLang="en-US" sz="1400" dirty="0"/>
              <a:t>。</a:t>
            </a:r>
          </a:p>
          <a:p>
            <a:r>
              <a:rPr lang="zh-CN" altLang="en-US" sz="1400" dirty="0"/>
              <a:t>检查两者分别误判敌人的情况后，发现前者误判的情况基本是将一个较大的敌人判断为重合的两个敌人。而后者有一定概率将非敌人的区域判定为敌人（且置信度有时高达</a:t>
            </a:r>
            <a:r>
              <a:rPr lang="en-US" altLang="zh-CN" sz="1400" dirty="0"/>
              <a:t>0.6</a:t>
            </a:r>
            <a:r>
              <a:rPr lang="zh-CN" altLang="en-US" sz="1400" dirty="0"/>
              <a:t>）。</a:t>
            </a:r>
          </a:p>
        </p:txBody>
      </p:sp>
      <p:sp>
        <p:nvSpPr>
          <p:cNvPr id="10" name="文本框 9"/>
          <p:cNvSpPr txBox="1"/>
          <p:nvPr/>
        </p:nvSpPr>
        <p:spPr>
          <a:xfrm>
            <a:off x="5883319" y="4974283"/>
            <a:ext cx="5214620" cy="1198880"/>
          </a:xfrm>
          <a:prstGeom prst="rect">
            <a:avLst/>
          </a:prstGeom>
          <a:noFill/>
        </p:spPr>
        <p:txBody>
          <a:bodyPr wrap="square" rtlCol="0">
            <a:spAutoFit/>
          </a:bodyPr>
          <a:lstStyle/>
          <a:p>
            <a:r>
              <a:rPr lang="zh-CN" altLang="en-US" dirty="0"/>
              <a:t>因此，我考虑采取第一个模型的使用的分割数据。并在该数据上使用</a:t>
            </a:r>
            <a:r>
              <a:rPr lang="en-US" altLang="zh-CN" dirty="0"/>
              <a:t>yolov8s</a:t>
            </a:r>
            <a:r>
              <a:rPr lang="zh-CN" altLang="en-US" dirty="0"/>
              <a:t>进行训练。但结果发现在该数据上的</a:t>
            </a:r>
            <a:r>
              <a:rPr lang="en-US" altLang="zh-CN" dirty="0"/>
              <a:t>yolov8s</a:t>
            </a:r>
            <a:r>
              <a:rPr lang="zh-CN" altLang="en-US" dirty="0"/>
              <a:t>结果与</a:t>
            </a:r>
            <a:r>
              <a:rPr lang="en-US" altLang="zh-CN" dirty="0"/>
              <a:t>n</a:t>
            </a:r>
            <a:r>
              <a:rPr lang="zh-CN" altLang="en-US" dirty="0"/>
              <a:t>的准确度相同，也许小数据集的性能已经被压榨到了瓶颈</a:t>
            </a:r>
            <a:r>
              <a:rPr lang="en-US" altLang="zh-CN" dirty="0"/>
              <a:t>...</a:t>
            </a:r>
          </a:p>
        </p:txBody>
      </p:sp>
      <p:sp>
        <p:nvSpPr>
          <p:cNvPr id="3" name="文本框 2">
            <a:extLst>
              <a:ext uri="{FF2B5EF4-FFF2-40B4-BE49-F238E27FC236}">
                <a16:creationId xmlns:a16="http://schemas.microsoft.com/office/drawing/2014/main" id="{ABA81511-CC45-E573-ECAE-A6693F412950}"/>
              </a:ext>
            </a:extLst>
          </p:cNvPr>
          <p:cNvSpPr txBox="1"/>
          <p:nvPr/>
        </p:nvSpPr>
        <p:spPr>
          <a:xfrm>
            <a:off x="1179261" y="580390"/>
            <a:ext cx="2449710" cy="584775"/>
          </a:xfrm>
          <a:prstGeom prst="rect">
            <a:avLst/>
          </a:prstGeom>
          <a:noFill/>
        </p:spPr>
        <p:txBody>
          <a:bodyPr wrap="none" rtlCol="0">
            <a:spAutoFit/>
          </a:bodyPr>
          <a:lstStyle/>
          <a:p>
            <a:r>
              <a:rPr lang="en-US" altLang="zh-CN" sz="3200" dirty="0">
                <a:ln w="15875"/>
                <a:gradFill>
                  <a:gsLst>
                    <a:gs pos="0">
                      <a:schemeClr val="accent1"/>
                    </a:gs>
                    <a:gs pos="100000">
                      <a:schemeClr val="accent6"/>
                    </a:gs>
                  </a:gsLst>
                  <a:lin ang="2700000" scaled="0"/>
                </a:gradFill>
                <a:latin typeface="+mj-lt"/>
                <a:ea typeface="+mj-ea"/>
                <a:cs typeface="+mj-cs"/>
              </a:rPr>
              <a:t>K</a:t>
            </a:r>
            <a:r>
              <a:rPr lang="zh-CN" altLang="en-US" sz="3200" dirty="0">
                <a:ln w="15875"/>
                <a:gradFill>
                  <a:gsLst>
                    <a:gs pos="0">
                      <a:schemeClr val="accent1"/>
                    </a:gs>
                    <a:gs pos="100000">
                      <a:schemeClr val="accent6"/>
                    </a:gs>
                  </a:gsLst>
                  <a:lin ang="2700000" scaled="0"/>
                </a:gradFill>
                <a:latin typeface="+mj-lt"/>
                <a:ea typeface="+mj-ea"/>
                <a:cs typeface="+mj-cs"/>
              </a:rPr>
              <a:t>折交叉验证</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85115" y="365125"/>
            <a:ext cx="10515600" cy="1325563"/>
          </a:xfrm>
        </p:spPr>
        <p:txBody>
          <a:bodyPr/>
          <a:lstStyle/>
          <a:p>
            <a:pPr algn="ctr"/>
            <a:r>
              <a:rPr lang="en-US" altLang="zh-CN" dirty="0">
                <a:ln w="15875"/>
                <a:gradFill>
                  <a:gsLst>
                    <a:gs pos="0">
                      <a:schemeClr val="accent1"/>
                    </a:gs>
                    <a:gs pos="100000">
                      <a:schemeClr val="accent6"/>
                    </a:gs>
                  </a:gsLst>
                  <a:lin ang="2700000" scaled="0"/>
                </a:gradFill>
                <a:effectLst/>
                <a:sym typeface="+mn-ea"/>
              </a:rPr>
              <a:t>MY TINY DATA(161) </a:t>
            </a:r>
            <a:r>
              <a:rPr lang="en-US" altLang="zh-CN" dirty="0">
                <a:ln w="15875"/>
                <a:gradFill>
                  <a:gsLst>
                    <a:gs pos="0">
                      <a:schemeClr val="accent1"/>
                    </a:gs>
                    <a:gs pos="100000">
                      <a:schemeClr val="accent6"/>
                    </a:gs>
                  </a:gsLst>
                  <a:lin ang="2700000" scaled="0"/>
                </a:gradFill>
                <a:effectLst/>
              </a:rPr>
              <a:t>VS </a:t>
            </a:r>
            <a:r>
              <a:rPr lang="en-US" altLang="zh-CN" dirty="0">
                <a:ln w="15875"/>
                <a:gradFill>
                  <a:gsLst>
                    <a:gs pos="0">
                      <a:schemeClr val="accent1"/>
                    </a:gs>
                    <a:gs pos="100000">
                      <a:schemeClr val="accent6"/>
                    </a:gs>
                  </a:gsLst>
                  <a:lin ang="2700000" scaled="0"/>
                </a:gradFill>
                <a:effectLst/>
                <a:sym typeface="+mn-ea"/>
              </a:rPr>
              <a:t>HUGE DATA(4678)</a:t>
            </a:r>
          </a:p>
        </p:txBody>
      </p:sp>
      <p:pic>
        <p:nvPicPr>
          <p:cNvPr id="7" name="图片 6" descr="confusion_matrix"/>
          <p:cNvPicPr>
            <a:picLocks noChangeAspect="1"/>
          </p:cNvPicPr>
          <p:nvPr>
            <p:custDataLst>
              <p:tags r:id="rId1"/>
            </p:custDataLst>
          </p:nvPr>
        </p:nvPicPr>
        <p:blipFill>
          <a:blip r:embed="rId8"/>
          <a:stretch>
            <a:fillRect/>
          </a:stretch>
        </p:blipFill>
        <p:spPr>
          <a:xfrm>
            <a:off x="1993265" y="1870075"/>
            <a:ext cx="2673985" cy="2005330"/>
          </a:xfrm>
          <a:prstGeom prst="rect">
            <a:avLst/>
          </a:prstGeom>
        </p:spPr>
      </p:pic>
      <p:pic>
        <p:nvPicPr>
          <p:cNvPr id="4" name="图片 3" descr="confusion_matrix"/>
          <p:cNvPicPr>
            <a:picLocks noChangeAspect="1"/>
          </p:cNvPicPr>
          <p:nvPr>
            <p:custDataLst>
              <p:tags r:id="rId2"/>
            </p:custDataLst>
          </p:nvPr>
        </p:nvPicPr>
        <p:blipFill>
          <a:blip r:embed="rId9"/>
          <a:stretch>
            <a:fillRect/>
          </a:stretch>
        </p:blipFill>
        <p:spPr>
          <a:xfrm>
            <a:off x="6438265" y="1870075"/>
            <a:ext cx="2651760" cy="1988820"/>
          </a:xfrm>
          <a:prstGeom prst="rect">
            <a:avLst/>
          </a:prstGeom>
        </p:spPr>
      </p:pic>
      <p:sp>
        <p:nvSpPr>
          <p:cNvPr id="5" name="文本框 4"/>
          <p:cNvSpPr txBox="1"/>
          <p:nvPr>
            <p:custDataLst>
              <p:tags r:id="rId3"/>
            </p:custDataLst>
          </p:nvPr>
        </p:nvSpPr>
        <p:spPr>
          <a:xfrm>
            <a:off x="5720080" y="1501775"/>
            <a:ext cx="4064000" cy="368300"/>
          </a:xfrm>
          <a:prstGeom prst="rect">
            <a:avLst/>
          </a:prstGeom>
          <a:noFill/>
        </p:spPr>
        <p:txBody>
          <a:bodyPr wrap="square" rtlCol="0">
            <a:spAutoFit/>
          </a:bodyPr>
          <a:lstStyle/>
          <a:p>
            <a:r>
              <a:rPr lang="en-US" altLang="zh-CN"/>
              <a:t>0.95 correctness in huge data(SO STRONG)</a:t>
            </a:r>
          </a:p>
        </p:txBody>
      </p:sp>
      <p:pic>
        <p:nvPicPr>
          <p:cNvPr id="6" name="图片 5" descr="PR_curve"/>
          <p:cNvPicPr>
            <a:picLocks noChangeAspect="1"/>
          </p:cNvPicPr>
          <p:nvPr>
            <p:custDataLst>
              <p:tags r:id="rId4"/>
            </p:custDataLst>
          </p:nvPr>
        </p:nvPicPr>
        <p:blipFill>
          <a:blip r:embed="rId10"/>
          <a:stretch>
            <a:fillRect/>
          </a:stretch>
        </p:blipFill>
        <p:spPr>
          <a:xfrm>
            <a:off x="2037715" y="4236085"/>
            <a:ext cx="3286760" cy="2191385"/>
          </a:xfrm>
          <a:prstGeom prst="rect">
            <a:avLst/>
          </a:prstGeom>
        </p:spPr>
      </p:pic>
      <p:pic>
        <p:nvPicPr>
          <p:cNvPr id="8" name="图片 7" descr="PR_curve"/>
          <p:cNvPicPr>
            <a:picLocks noChangeAspect="1"/>
          </p:cNvPicPr>
          <p:nvPr>
            <p:custDataLst>
              <p:tags r:id="rId5"/>
            </p:custDataLst>
          </p:nvPr>
        </p:nvPicPr>
        <p:blipFill>
          <a:blip r:embed="rId11"/>
          <a:stretch>
            <a:fillRect/>
          </a:stretch>
        </p:blipFill>
        <p:spPr>
          <a:xfrm>
            <a:off x="6610985" y="4236085"/>
            <a:ext cx="3173095" cy="2116455"/>
          </a:xfrm>
          <a:prstGeom prst="rect">
            <a:avLst/>
          </a:prstGeom>
        </p:spPr>
      </p:pic>
      <p:sp>
        <p:nvSpPr>
          <p:cNvPr id="9" name="文本框 8"/>
          <p:cNvSpPr txBox="1"/>
          <p:nvPr>
            <p:custDataLst>
              <p:tags r:id="rId6"/>
            </p:custDataLst>
          </p:nvPr>
        </p:nvSpPr>
        <p:spPr>
          <a:xfrm>
            <a:off x="1010920" y="1501775"/>
            <a:ext cx="4808220" cy="368300"/>
          </a:xfrm>
          <a:prstGeom prst="rect">
            <a:avLst/>
          </a:prstGeom>
          <a:noFill/>
        </p:spPr>
        <p:txBody>
          <a:bodyPr wrap="square" rtlCol="0">
            <a:spAutoFit/>
          </a:bodyPr>
          <a:lstStyle/>
          <a:p>
            <a:r>
              <a:rPr lang="en-US" altLang="zh-CN"/>
              <a:t>0.91 correctness in small data(maybe get luck)</a:t>
            </a:r>
          </a:p>
        </p:txBody>
      </p:sp>
      <p:sp>
        <p:nvSpPr>
          <p:cNvPr id="10" name="文本框 9"/>
          <p:cNvSpPr txBox="1"/>
          <p:nvPr/>
        </p:nvSpPr>
        <p:spPr>
          <a:xfrm>
            <a:off x="9232265" y="5850890"/>
            <a:ext cx="4064000" cy="398780"/>
          </a:xfrm>
          <a:prstGeom prst="rect">
            <a:avLst/>
          </a:prstGeom>
          <a:noFill/>
        </p:spPr>
        <p:txBody>
          <a:bodyPr wrap="square" rtlCol="0">
            <a:spAutoFit/>
          </a:bodyPr>
          <a:lstStyle/>
          <a:p>
            <a:r>
              <a:rPr lang="en-US" altLang="zh-CN" sz="1000"/>
              <a:t>fun fact</a:t>
            </a:r>
            <a:r>
              <a:rPr lang="zh-CN" altLang="en-US" sz="1000"/>
              <a:t>：</a:t>
            </a:r>
          </a:p>
          <a:p>
            <a:r>
              <a:rPr lang="zh-CN" altLang="en-US" sz="1000"/>
              <a:t>两者都喜欢识别细长的红枫树（置信度</a:t>
            </a:r>
            <a:r>
              <a:rPr lang="en-US" altLang="zh-CN" sz="1000"/>
              <a:t>&gt;0.5)</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80745" y="2633345"/>
            <a:ext cx="10515600" cy="1325563"/>
          </a:xfrm>
        </p:spPr>
        <p:txBody>
          <a:bodyPr/>
          <a:lstStyle/>
          <a:p>
            <a:pPr algn="ctr"/>
            <a:r>
              <a:rPr lang="en-US" altLang="zh-CN">
                <a:ln w="15875"/>
                <a:gradFill>
                  <a:gsLst>
                    <a:gs pos="0">
                      <a:schemeClr val="accent1"/>
                    </a:gs>
                    <a:gs pos="100000">
                      <a:schemeClr val="accent6"/>
                    </a:gs>
                  </a:gsLst>
                  <a:lin ang="2700000" scaled="0"/>
                </a:gradFill>
                <a:effectLst/>
              </a:rPr>
              <a:t>THANKS!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ln w="15875"/>
                <a:gradFill>
                  <a:gsLst>
                    <a:gs pos="0">
                      <a:schemeClr val="accent1"/>
                    </a:gs>
                    <a:gs pos="100000">
                      <a:schemeClr val="accent6"/>
                    </a:gs>
                  </a:gsLst>
                  <a:lin ang="2700000" scaled="0"/>
                </a:gradFill>
                <a:effectLst/>
              </a:rPr>
              <a:t>任务：守望先锋</a:t>
            </a:r>
            <a:r>
              <a:rPr lang="en-US" altLang="zh-CN">
                <a:ln w="15875"/>
                <a:gradFill>
                  <a:gsLst>
                    <a:gs pos="0">
                      <a:schemeClr val="accent1"/>
                    </a:gs>
                    <a:gs pos="100000">
                      <a:schemeClr val="accent6"/>
                    </a:gs>
                  </a:gsLst>
                  <a:lin ang="2700000" scaled="0"/>
                </a:gradFill>
                <a:effectLst/>
              </a:rPr>
              <a:t>aimbot</a:t>
            </a:r>
            <a:r>
              <a:rPr lang="zh-CN" altLang="en-US">
                <a:ln w="15875"/>
                <a:gradFill>
                  <a:gsLst>
                    <a:gs pos="0">
                      <a:schemeClr val="accent1"/>
                    </a:gs>
                    <a:gs pos="100000">
                      <a:schemeClr val="accent6"/>
                    </a:gs>
                  </a:gsLst>
                  <a:lin ang="2700000" scaled="0"/>
                </a:gradFill>
                <a:effectLst/>
              </a:rPr>
              <a:t>实现</a:t>
            </a:r>
          </a:p>
        </p:txBody>
      </p:sp>
      <p:sp>
        <p:nvSpPr>
          <p:cNvPr id="3" name="内容占位符 2"/>
          <p:cNvSpPr>
            <a:spLocks noGrp="1"/>
          </p:cNvSpPr>
          <p:nvPr>
            <p:ph idx="1"/>
          </p:nvPr>
        </p:nvSpPr>
        <p:spPr/>
        <p:txBody>
          <a:bodyPr/>
          <a:lstStyle/>
          <a:p>
            <a:r>
              <a:rPr lang="zh-CN" altLang="en-US" dirty="0"/>
              <a:t>场景分析</a:t>
            </a:r>
            <a:r>
              <a:rPr lang="en-US" altLang="zh-CN" dirty="0"/>
              <a:t>/</a:t>
            </a:r>
            <a:r>
              <a:rPr lang="zh-CN" altLang="en-US" dirty="0"/>
              <a:t>分类</a:t>
            </a:r>
          </a:p>
          <a:p>
            <a:r>
              <a:rPr lang="zh-CN" altLang="en-US" dirty="0"/>
              <a:t>模型选择</a:t>
            </a:r>
          </a:p>
          <a:p>
            <a:r>
              <a:rPr lang="zh-CN" altLang="en-US" dirty="0"/>
              <a:t>优化：人工提取特征、</a:t>
            </a:r>
            <a:r>
              <a:rPr lang="en-US" altLang="zh-CN" dirty="0"/>
              <a:t>K</a:t>
            </a:r>
            <a:r>
              <a:rPr lang="zh-CN" altLang="en-US" dirty="0"/>
              <a:t>折交叉验证</a:t>
            </a:r>
          </a:p>
          <a:p>
            <a:endParaRPr lang="zh-CN" altLang="en-US" dirty="0"/>
          </a:p>
          <a:p>
            <a:endParaRPr lang="zh-CN" altLang="en-US" dirty="0"/>
          </a:p>
          <a:p>
            <a:endParaRPr lang="zh-CN" alt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场景分析</a:t>
            </a:r>
          </a:p>
        </p:txBody>
      </p:sp>
      <p:pic>
        <p:nvPicPr>
          <p:cNvPr id="4" name="内容占位符 3"/>
          <p:cNvPicPr>
            <a:picLocks noGrp="1" noChangeAspect="1"/>
          </p:cNvPicPr>
          <p:nvPr>
            <p:ph idx="1"/>
          </p:nvPr>
        </p:nvPicPr>
        <p:blipFill>
          <a:blip r:embed="rId2"/>
          <a:stretch>
            <a:fillRect/>
          </a:stretch>
        </p:blipFill>
        <p:spPr>
          <a:xfrm>
            <a:off x="838200" y="1527810"/>
            <a:ext cx="4536440" cy="2551430"/>
          </a:xfrm>
          <a:prstGeom prst="rect">
            <a:avLst/>
          </a:prstGeom>
        </p:spPr>
      </p:pic>
      <p:sp>
        <p:nvSpPr>
          <p:cNvPr id="5" name="文本框 4"/>
          <p:cNvSpPr txBox="1"/>
          <p:nvPr/>
        </p:nvSpPr>
        <p:spPr>
          <a:xfrm>
            <a:off x="6804025" y="1069340"/>
            <a:ext cx="4064000" cy="2584450"/>
          </a:xfrm>
          <a:prstGeom prst="rect">
            <a:avLst/>
          </a:prstGeom>
          <a:noFill/>
        </p:spPr>
        <p:txBody>
          <a:bodyPr wrap="square" rtlCol="0">
            <a:spAutoFit/>
          </a:bodyPr>
          <a:lstStyle/>
          <a:p>
            <a:r>
              <a:rPr lang="zh-CN" altLang="en-US"/>
              <a:t>特点：</a:t>
            </a:r>
          </a:p>
          <a:p>
            <a:r>
              <a:rPr lang="en-US" altLang="zh-CN"/>
              <a:t>1.5v5</a:t>
            </a:r>
          </a:p>
          <a:p>
            <a:r>
              <a:rPr lang="en-US" altLang="zh-CN"/>
              <a:t>2.30</a:t>
            </a:r>
            <a:r>
              <a:rPr lang="zh-CN" altLang="en-US"/>
              <a:t>多种角色，双方角色池相同</a:t>
            </a:r>
          </a:p>
          <a:p>
            <a:r>
              <a:rPr lang="en-US" altLang="zh-CN"/>
              <a:t>3.</a:t>
            </a:r>
            <a:r>
              <a:rPr lang="zh-CN" altLang="en-US"/>
              <a:t>每个角色数十种皮肤模型</a:t>
            </a:r>
          </a:p>
          <a:p>
            <a:r>
              <a:rPr lang="en-US" altLang="zh-CN"/>
              <a:t>4.</a:t>
            </a:r>
            <a:r>
              <a:rPr lang="zh-CN" altLang="en-US"/>
              <a:t>可隔墙看见队友轮廓</a:t>
            </a:r>
          </a:p>
          <a:p>
            <a:r>
              <a:rPr lang="en-US" altLang="zh-CN"/>
              <a:t>5.</a:t>
            </a:r>
            <a:r>
              <a:rPr lang="zh-CN" altLang="en-US"/>
              <a:t>见到敌人后基本无法完成迅速击杀。会有很长的输出时间（队伍中有坦克位与治疗位）</a:t>
            </a:r>
          </a:p>
          <a:p>
            <a:r>
              <a:rPr lang="en-US" altLang="zh-CN"/>
              <a:t>6.</a:t>
            </a:r>
            <a:r>
              <a:rPr lang="zh-CN" altLang="en-US"/>
              <a:t>命中模型头部造成两倍伤害</a:t>
            </a:r>
          </a:p>
        </p:txBody>
      </p:sp>
      <p:sp>
        <p:nvSpPr>
          <p:cNvPr id="7" name="文本框 6"/>
          <p:cNvSpPr txBox="1"/>
          <p:nvPr/>
        </p:nvSpPr>
        <p:spPr>
          <a:xfrm>
            <a:off x="6733540" y="4584065"/>
            <a:ext cx="4064000" cy="1476375"/>
          </a:xfrm>
          <a:prstGeom prst="rect">
            <a:avLst/>
          </a:prstGeom>
          <a:noFill/>
        </p:spPr>
        <p:txBody>
          <a:bodyPr wrap="square" rtlCol="0">
            <a:spAutoFit/>
          </a:bodyPr>
          <a:lstStyle/>
          <a:p>
            <a:r>
              <a:rPr lang="zh-CN" altLang="en-US">
                <a:sym typeface="+mn-ea"/>
              </a:rPr>
              <a:t>与</a:t>
            </a:r>
            <a:r>
              <a:rPr lang="en-US" altLang="zh-CN">
                <a:sym typeface="+mn-ea"/>
              </a:rPr>
              <a:t>csgo</a:t>
            </a:r>
            <a:r>
              <a:rPr lang="zh-CN" altLang="en-US">
                <a:sym typeface="+mn-ea"/>
              </a:rPr>
              <a:t>相比的</a:t>
            </a:r>
            <a:r>
              <a:rPr lang="zh-CN" altLang="en-US"/>
              <a:t>难点：</a:t>
            </a:r>
          </a:p>
          <a:p>
            <a:r>
              <a:rPr lang="en-US" altLang="zh-CN"/>
              <a:t>1.</a:t>
            </a:r>
            <a:r>
              <a:rPr lang="zh-CN" altLang="en-US"/>
              <a:t>模型的样式过多</a:t>
            </a:r>
            <a:r>
              <a:rPr lang="en-US" altLang="zh-CN"/>
              <a:t>--</a:t>
            </a:r>
            <a:r>
              <a:rPr lang="zh-CN" altLang="en-US"/>
              <a:t>更难提取特征。</a:t>
            </a:r>
          </a:p>
          <a:p>
            <a:r>
              <a:rPr lang="en-US" altLang="zh-CN"/>
              <a:t>2.</a:t>
            </a:r>
            <a:r>
              <a:rPr lang="zh-CN" altLang="en-US"/>
              <a:t>场景中特效多，可实时看到队友轮廓等</a:t>
            </a:r>
            <a:r>
              <a:rPr lang="en-US" altLang="zh-CN"/>
              <a:t>--</a:t>
            </a:r>
            <a:r>
              <a:rPr lang="zh-CN" altLang="en-US"/>
              <a:t>干扰元素多。</a:t>
            </a:r>
          </a:p>
          <a:p>
            <a:r>
              <a:rPr lang="en-US" altLang="zh-CN"/>
              <a:t>3.</a:t>
            </a:r>
            <a:r>
              <a:rPr lang="zh-CN" altLang="en-US"/>
              <a:t>网上有效针对敌人识别的数据集较少。</a:t>
            </a:r>
          </a:p>
        </p:txBody>
      </p:sp>
      <p:cxnSp>
        <p:nvCxnSpPr>
          <p:cNvPr id="3" name="直接箭头连接符 2"/>
          <p:cNvCxnSpPr/>
          <p:nvPr/>
        </p:nvCxnSpPr>
        <p:spPr>
          <a:xfrm flipH="1">
            <a:off x="8119110" y="3587750"/>
            <a:ext cx="6350" cy="92456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474980" y="2129155"/>
            <a:ext cx="5268595" cy="1476375"/>
          </a:xfrm>
          <a:prstGeom prst="rect">
            <a:avLst/>
          </a:prstGeom>
          <a:noFill/>
        </p:spPr>
        <p:txBody>
          <a:bodyPr wrap="square" rtlCol="0">
            <a:spAutoFit/>
          </a:bodyPr>
          <a:lstStyle/>
          <a:p>
            <a:r>
              <a:rPr lang="zh-CN" altLang="en-US" dirty="0"/>
              <a:t>结果：</a:t>
            </a:r>
          </a:p>
          <a:p>
            <a:r>
              <a:rPr lang="zh-CN" altLang="en-US" dirty="0"/>
              <a:t>检测敌人效果达成</a:t>
            </a:r>
            <a:endParaRPr lang="en-US" altLang="zh-CN" dirty="0"/>
          </a:p>
          <a:p>
            <a:r>
              <a:rPr lang="zh-CN" altLang="en-US" dirty="0"/>
              <a:t>检测头部效果不佳</a:t>
            </a:r>
          </a:p>
          <a:p>
            <a:r>
              <a:rPr lang="zh-CN" altLang="en-US" dirty="0"/>
              <a:t>实战中极容易将队友（包括透视的队友轮廓）认成敌人</a:t>
            </a:r>
          </a:p>
        </p:txBody>
      </p:sp>
      <p:sp>
        <p:nvSpPr>
          <p:cNvPr id="5" name="文本框 4"/>
          <p:cNvSpPr txBox="1"/>
          <p:nvPr/>
        </p:nvSpPr>
        <p:spPr>
          <a:xfrm>
            <a:off x="382905" y="356235"/>
            <a:ext cx="6096000" cy="645160"/>
          </a:xfrm>
          <a:prstGeom prst="rect">
            <a:avLst/>
          </a:prstGeom>
          <a:noFill/>
        </p:spPr>
        <p:txBody>
          <a:bodyPr wrap="square" rtlCol="0" anchor="t">
            <a:spAutoFit/>
          </a:bodyPr>
          <a:lstStyle/>
          <a:p>
            <a:r>
              <a:rPr lang="zh-CN" altLang="en-US" b="1">
                <a:sym typeface="+mn-ea"/>
              </a:rPr>
              <a:t>检测目标分类</a:t>
            </a:r>
            <a:r>
              <a:rPr lang="en-US" altLang="zh-CN" b="1">
                <a:sym typeface="+mn-ea"/>
              </a:rPr>
              <a:t> v1</a:t>
            </a:r>
            <a:endParaRPr lang="zh-CN" altLang="en-US" b="1"/>
          </a:p>
          <a:p>
            <a:r>
              <a:rPr lang="zh-CN" altLang="en-US" b="1">
                <a:sym typeface="+mn-ea"/>
              </a:rPr>
              <a:t>判断敌人的头部与敌人整个身体</a:t>
            </a:r>
          </a:p>
        </p:txBody>
      </p:sp>
      <p:pic>
        <p:nvPicPr>
          <p:cNvPr id="7" name="图片 6"/>
          <p:cNvPicPr>
            <a:picLocks noChangeAspect="1"/>
          </p:cNvPicPr>
          <p:nvPr/>
        </p:nvPicPr>
        <p:blipFill>
          <a:blip r:embed="rId2"/>
          <a:stretch>
            <a:fillRect/>
          </a:stretch>
        </p:blipFill>
        <p:spPr>
          <a:xfrm>
            <a:off x="298450" y="3605530"/>
            <a:ext cx="5797550" cy="2846705"/>
          </a:xfrm>
          <a:prstGeom prst="rect">
            <a:avLst/>
          </a:prstGeom>
        </p:spPr>
      </p:pic>
      <p:sp>
        <p:nvSpPr>
          <p:cNvPr id="8" name="文本框 7"/>
          <p:cNvSpPr txBox="1"/>
          <p:nvPr/>
        </p:nvSpPr>
        <p:spPr>
          <a:xfrm>
            <a:off x="6364287" y="1303086"/>
            <a:ext cx="5198110" cy="1198880"/>
          </a:xfrm>
          <a:prstGeom prst="rect">
            <a:avLst/>
          </a:prstGeom>
          <a:noFill/>
        </p:spPr>
        <p:txBody>
          <a:bodyPr wrap="square" rtlCol="0">
            <a:spAutoFit/>
          </a:bodyPr>
          <a:lstStyle/>
          <a:p>
            <a:r>
              <a:rPr lang="zh-CN" altLang="en-US" dirty="0"/>
              <a:t>原因分析：</a:t>
            </a:r>
          </a:p>
          <a:p>
            <a:r>
              <a:rPr lang="zh-CN" altLang="en-US" dirty="0"/>
              <a:t>没有增加队友的识别导致将敌我分别不清</a:t>
            </a:r>
          </a:p>
          <a:p>
            <a:r>
              <a:rPr lang="zh-CN" altLang="en-US" dirty="0"/>
              <a:t>游戏内模型过多，头部特征不明显，难以准确识别</a:t>
            </a:r>
          </a:p>
        </p:txBody>
      </p:sp>
      <p:pic>
        <p:nvPicPr>
          <p:cNvPr id="9" name="图片 8" descr="confusion_matrix"/>
          <p:cNvPicPr>
            <a:picLocks noChangeAspect="1"/>
          </p:cNvPicPr>
          <p:nvPr/>
        </p:nvPicPr>
        <p:blipFill>
          <a:blip r:embed="rId3"/>
          <a:stretch>
            <a:fillRect/>
          </a:stretch>
        </p:blipFill>
        <p:spPr>
          <a:xfrm>
            <a:off x="6436360" y="3011170"/>
            <a:ext cx="5053965" cy="379031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544195" y="1398270"/>
            <a:ext cx="5268595" cy="1477328"/>
          </a:xfrm>
          <a:prstGeom prst="rect">
            <a:avLst/>
          </a:prstGeom>
          <a:noFill/>
        </p:spPr>
        <p:txBody>
          <a:bodyPr wrap="square" rtlCol="0">
            <a:spAutoFit/>
          </a:bodyPr>
          <a:lstStyle/>
          <a:p>
            <a:r>
              <a:rPr lang="zh-CN" altLang="en-US" dirty="0"/>
              <a:t>进展：</a:t>
            </a:r>
          </a:p>
          <a:p>
            <a:r>
              <a:rPr lang="zh-CN" altLang="en-US" dirty="0"/>
              <a:t>误判队友为敌人的概率有效降低</a:t>
            </a:r>
          </a:p>
          <a:p>
            <a:r>
              <a:rPr lang="zh-CN" altLang="en-US" dirty="0"/>
              <a:t>缺陷：</a:t>
            </a:r>
          </a:p>
          <a:p>
            <a:r>
              <a:rPr lang="zh-CN" altLang="en-US" dirty="0"/>
              <a:t>头部几乎不可判定</a:t>
            </a:r>
          </a:p>
          <a:p>
            <a:r>
              <a:rPr lang="zh-CN" altLang="en-US" dirty="0"/>
              <a:t>敌人识别有效性下降</a:t>
            </a:r>
          </a:p>
        </p:txBody>
      </p:sp>
      <p:sp>
        <p:nvSpPr>
          <p:cNvPr id="5" name="文本框 4"/>
          <p:cNvSpPr txBox="1"/>
          <p:nvPr/>
        </p:nvSpPr>
        <p:spPr>
          <a:xfrm>
            <a:off x="382905" y="356235"/>
            <a:ext cx="6096000" cy="645160"/>
          </a:xfrm>
          <a:prstGeom prst="rect">
            <a:avLst/>
          </a:prstGeom>
          <a:noFill/>
        </p:spPr>
        <p:txBody>
          <a:bodyPr wrap="square" rtlCol="0" anchor="t">
            <a:spAutoFit/>
          </a:bodyPr>
          <a:lstStyle/>
          <a:p>
            <a:r>
              <a:rPr lang="zh-CN" altLang="en-US" b="1">
                <a:sym typeface="+mn-ea"/>
              </a:rPr>
              <a:t>检测目标分类</a:t>
            </a:r>
            <a:r>
              <a:rPr lang="en-US" altLang="zh-CN" b="1">
                <a:sym typeface="+mn-ea"/>
              </a:rPr>
              <a:t> v2</a:t>
            </a:r>
            <a:endParaRPr lang="zh-CN" altLang="en-US" b="1"/>
          </a:p>
          <a:p>
            <a:r>
              <a:rPr lang="zh-CN" altLang="en-US" b="1">
                <a:sym typeface="+mn-ea"/>
              </a:rPr>
              <a:t>判断敌人</a:t>
            </a:r>
            <a:r>
              <a:rPr lang="en-US" altLang="zh-CN" b="1">
                <a:sym typeface="+mn-ea"/>
              </a:rPr>
              <a:t>/</a:t>
            </a:r>
            <a:r>
              <a:rPr lang="zh-CN" altLang="en-US" b="1">
                <a:sym typeface="+mn-ea"/>
              </a:rPr>
              <a:t>敌人头部</a:t>
            </a:r>
            <a:r>
              <a:rPr lang="en-US" altLang="zh-CN" b="1">
                <a:sym typeface="+mn-ea"/>
              </a:rPr>
              <a:t>/</a:t>
            </a:r>
            <a:r>
              <a:rPr lang="zh-CN" altLang="en-US" b="1">
                <a:sym typeface="+mn-ea"/>
              </a:rPr>
              <a:t>队友</a:t>
            </a:r>
            <a:r>
              <a:rPr lang="en-US" altLang="zh-CN" b="1">
                <a:sym typeface="+mn-ea"/>
              </a:rPr>
              <a:t>/</a:t>
            </a:r>
            <a:r>
              <a:rPr lang="zh-CN" altLang="en-US" b="1">
                <a:sym typeface="+mn-ea"/>
              </a:rPr>
              <a:t>队友透视轮廓</a:t>
            </a:r>
            <a:r>
              <a:rPr lang="en-US" altLang="zh-CN" b="1">
                <a:sym typeface="+mn-ea"/>
              </a:rPr>
              <a:t>/</a:t>
            </a:r>
            <a:r>
              <a:rPr lang="zh-CN" altLang="en-US" b="1">
                <a:sym typeface="+mn-ea"/>
              </a:rPr>
              <a:t>敌人透视轮廓</a:t>
            </a:r>
          </a:p>
        </p:txBody>
      </p:sp>
      <p:pic>
        <p:nvPicPr>
          <p:cNvPr id="6" name="图片 5"/>
          <p:cNvPicPr>
            <a:picLocks noChangeAspect="1"/>
          </p:cNvPicPr>
          <p:nvPr/>
        </p:nvPicPr>
        <p:blipFill>
          <a:blip r:embed="rId2"/>
          <a:stretch>
            <a:fillRect/>
          </a:stretch>
        </p:blipFill>
        <p:spPr>
          <a:xfrm>
            <a:off x="1165860" y="3414395"/>
            <a:ext cx="3927475" cy="3141980"/>
          </a:xfrm>
          <a:prstGeom prst="rect">
            <a:avLst/>
          </a:prstGeom>
        </p:spPr>
      </p:pic>
      <p:pic>
        <p:nvPicPr>
          <p:cNvPr id="12" name="图片 11" descr="confusion_matrix"/>
          <p:cNvPicPr>
            <a:picLocks noChangeAspect="1"/>
          </p:cNvPicPr>
          <p:nvPr/>
        </p:nvPicPr>
        <p:blipFill>
          <a:blip r:embed="rId3"/>
          <a:stretch>
            <a:fillRect/>
          </a:stretch>
        </p:blipFill>
        <p:spPr>
          <a:xfrm>
            <a:off x="5812790" y="2178050"/>
            <a:ext cx="5493385" cy="411988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confusion_matrix_normalized"/>
          <p:cNvPicPr>
            <a:picLocks noChangeAspect="1"/>
          </p:cNvPicPr>
          <p:nvPr/>
        </p:nvPicPr>
        <p:blipFill>
          <a:blip r:embed="rId3"/>
          <a:stretch>
            <a:fillRect/>
          </a:stretch>
        </p:blipFill>
        <p:spPr>
          <a:xfrm>
            <a:off x="3189605" y="666115"/>
            <a:ext cx="3122930" cy="2342515"/>
          </a:xfrm>
          <a:prstGeom prst="rect">
            <a:avLst/>
          </a:prstGeom>
        </p:spPr>
      </p:pic>
      <p:sp>
        <p:nvSpPr>
          <p:cNvPr id="6" name="文本框 5"/>
          <p:cNvSpPr txBox="1"/>
          <p:nvPr/>
        </p:nvSpPr>
        <p:spPr>
          <a:xfrm>
            <a:off x="2757170" y="3765550"/>
            <a:ext cx="4064000" cy="368300"/>
          </a:xfrm>
          <a:prstGeom prst="rect">
            <a:avLst/>
          </a:prstGeom>
          <a:noFill/>
        </p:spPr>
        <p:txBody>
          <a:bodyPr wrap="square" rtlCol="0">
            <a:spAutoFit/>
          </a:bodyPr>
          <a:lstStyle/>
          <a:p>
            <a:pPr algn="ctr"/>
            <a:r>
              <a:rPr lang="en-US" altLang="zh-CN"/>
              <a:t>yolov8m</a:t>
            </a:r>
          </a:p>
        </p:txBody>
      </p:sp>
      <p:pic>
        <p:nvPicPr>
          <p:cNvPr id="7" name="图片 6" descr="confusion_matrix_normalized"/>
          <p:cNvPicPr>
            <a:picLocks noChangeAspect="1"/>
          </p:cNvPicPr>
          <p:nvPr/>
        </p:nvPicPr>
        <p:blipFill>
          <a:blip r:embed="rId4"/>
          <a:stretch>
            <a:fillRect/>
          </a:stretch>
        </p:blipFill>
        <p:spPr>
          <a:xfrm>
            <a:off x="6762115" y="666115"/>
            <a:ext cx="3224530" cy="2472055"/>
          </a:xfrm>
          <a:prstGeom prst="rect">
            <a:avLst/>
          </a:prstGeom>
        </p:spPr>
      </p:pic>
      <p:sp>
        <p:nvSpPr>
          <p:cNvPr id="8" name="文本框 7"/>
          <p:cNvSpPr txBox="1"/>
          <p:nvPr/>
        </p:nvSpPr>
        <p:spPr>
          <a:xfrm>
            <a:off x="6177280" y="297815"/>
            <a:ext cx="4064000" cy="368300"/>
          </a:xfrm>
          <a:prstGeom prst="rect">
            <a:avLst/>
          </a:prstGeom>
          <a:noFill/>
        </p:spPr>
        <p:txBody>
          <a:bodyPr wrap="square" rtlCol="0">
            <a:spAutoFit/>
          </a:bodyPr>
          <a:lstStyle/>
          <a:p>
            <a:pPr algn="ctr"/>
            <a:r>
              <a:rPr lang="en-US" altLang="zh-CN"/>
              <a:t>yolov10s</a:t>
            </a:r>
          </a:p>
        </p:txBody>
      </p:sp>
      <p:pic>
        <p:nvPicPr>
          <p:cNvPr id="9" name="图片 8" descr="confusion_matrix_normalized"/>
          <p:cNvPicPr>
            <a:picLocks noChangeAspect="1"/>
          </p:cNvPicPr>
          <p:nvPr/>
        </p:nvPicPr>
        <p:blipFill>
          <a:blip r:embed="rId5"/>
          <a:stretch>
            <a:fillRect/>
          </a:stretch>
        </p:blipFill>
        <p:spPr>
          <a:xfrm>
            <a:off x="267335" y="666115"/>
            <a:ext cx="2803525" cy="2286635"/>
          </a:xfrm>
          <a:prstGeom prst="rect">
            <a:avLst/>
          </a:prstGeom>
        </p:spPr>
      </p:pic>
      <p:sp>
        <p:nvSpPr>
          <p:cNvPr id="10" name="文本框 9"/>
          <p:cNvSpPr txBox="1"/>
          <p:nvPr/>
        </p:nvSpPr>
        <p:spPr>
          <a:xfrm>
            <a:off x="-362585" y="297815"/>
            <a:ext cx="4064000" cy="368300"/>
          </a:xfrm>
          <a:prstGeom prst="rect">
            <a:avLst/>
          </a:prstGeom>
          <a:noFill/>
        </p:spPr>
        <p:txBody>
          <a:bodyPr wrap="square" rtlCol="0">
            <a:spAutoFit/>
          </a:bodyPr>
          <a:lstStyle/>
          <a:p>
            <a:pPr algn="ctr"/>
            <a:r>
              <a:rPr lang="en-US" altLang="zh-CN"/>
              <a:t>yolov8n</a:t>
            </a:r>
          </a:p>
        </p:txBody>
      </p:sp>
      <p:pic>
        <p:nvPicPr>
          <p:cNvPr id="13" name="图片 12" descr="confusion_matrix_normalized"/>
          <p:cNvPicPr>
            <a:picLocks noChangeAspect="1"/>
          </p:cNvPicPr>
          <p:nvPr/>
        </p:nvPicPr>
        <p:blipFill>
          <a:blip r:embed="rId6"/>
          <a:stretch>
            <a:fillRect/>
          </a:stretch>
        </p:blipFill>
        <p:spPr>
          <a:xfrm>
            <a:off x="3189605" y="4228465"/>
            <a:ext cx="3046730" cy="2286000"/>
          </a:xfrm>
          <a:prstGeom prst="rect">
            <a:avLst/>
          </a:prstGeom>
        </p:spPr>
      </p:pic>
      <p:sp>
        <p:nvSpPr>
          <p:cNvPr id="14" name="文本框 13"/>
          <p:cNvSpPr txBox="1"/>
          <p:nvPr/>
        </p:nvSpPr>
        <p:spPr>
          <a:xfrm>
            <a:off x="2698115" y="297815"/>
            <a:ext cx="4064000" cy="368300"/>
          </a:xfrm>
          <a:prstGeom prst="rect">
            <a:avLst/>
          </a:prstGeom>
          <a:noFill/>
        </p:spPr>
        <p:txBody>
          <a:bodyPr wrap="square" rtlCol="0">
            <a:spAutoFit/>
          </a:bodyPr>
          <a:lstStyle/>
          <a:p>
            <a:pPr algn="ctr"/>
            <a:r>
              <a:rPr lang="en-US" altLang="zh-CN"/>
              <a:t>yolov8s</a:t>
            </a:r>
          </a:p>
        </p:txBody>
      </p:sp>
      <p:sp>
        <p:nvSpPr>
          <p:cNvPr id="15" name="文本框 14"/>
          <p:cNvSpPr txBox="1"/>
          <p:nvPr/>
        </p:nvSpPr>
        <p:spPr>
          <a:xfrm>
            <a:off x="7672705" y="4834255"/>
            <a:ext cx="4064000" cy="2023745"/>
          </a:xfrm>
          <a:prstGeom prst="rect">
            <a:avLst/>
          </a:prstGeom>
          <a:noFill/>
        </p:spPr>
        <p:txBody>
          <a:bodyPr wrap="square" rtlCol="0">
            <a:noAutofit/>
          </a:bodyPr>
          <a:lstStyle/>
          <a:p>
            <a:r>
              <a:rPr lang="zh-CN" altLang="en-US"/>
              <a:t>结论：</a:t>
            </a:r>
          </a:p>
          <a:p>
            <a:r>
              <a:rPr lang="en-US" altLang="zh-CN"/>
              <a:t>yolov8n </a:t>
            </a:r>
            <a:r>
              <a:rPr lang="zh-CN" altLang="en-US"/>
              <a:t>可用</a:t>
            </a:r>
            <a:endParaRPr lang="en-US" altLang="zh-CN"/>
          </a:p>
          <a:p>
            <a:r>
              <a:rPr lang="en-US" altLang="zh-CN"/>
              <a:t>yolov8s </a:t>
            </a:r>
            <a:r>
              <a:rPr lang="zh-CN" altLang="en-US"/>
              <a:t>更优秀</a:t>
            </a:r>
            <a:endParaRPr lang="en-US" altLang="zh-CN"/>
          </a:p>
          <a:p>
            <a:r>
              <a:rPr lang="en-US" altLang="zh-CN"/>
              <a:t>yolov8m</a:t>
            </a:r>
            <a:r>
              <a:rPr lang="zh-CN" altLang="en-US"/>
              <a:t>在识别敌人与</a:t>
            </a:r>
            <a:r>
              <a:rPr lang="en-US" altLang="zh-CN"/>
              <a:t>s</a:t>
            </a:r>
            <a:r>
              <a:rPr lang="zh-CN" altLang="en-US"/>
              <a:t>表现几乎一致</a:t>
            </a:r>
            <a:endParaRPr lang="en-US" altLang="zh-CN"/>
          </a:p>
          <a:p>
            <a:r>
              <a:rPr lang="en-US" altLang="zh-CN"/>
              <a:t>yolov10s</a:t>
            </a:r>
            <a:r>
              <a:rPr lang="zh-CN" altLang="en-US"/>
              <a:t>不可用（</a:t>
            </a:r>
            <a:r>
              <a:rPr lang="en-US" altLang="zh-CN" sz="1000"/>
              <a:t>why</a:t>
            </a:r>
            <a:r>
              <a:rPr lang="zh-CN" altLang="en-US" sz="1000"/>
              <a:t>？去除</a:t>
            </a:r>
            <a:r>
              <a:rPr lang="en-US" altLang="zh-CN" sz="1000"/>
              <a:t>NMS</a:t>
            </a:r>
            <a:r>
              <a:rPr lang="zh-CN" altLang="en-US" sz="1000"/>
              <a:t>似乎与此无关</a:t>
            </a:r>
            <a:r>
              <a:rPr lang="zh-CN" altLang="en-US"/>
              <a:t>）</a:t>
            </a:r>
          </a:p>
          <a:p>
            <a:r>
              <a:rPr lang="en-US" altLang="zh-CN"/>
              <a:t>8s</a:t>
            </a:r>
            <a:r>
              <a:rPr lang="zh-CN" altLang="en-US"/>
              <a:t>会犯将友方识别成敌方的错误。</a:t>
            </a:r>
          </a:p>
          <a:p>
            <a:r>
              <a:rPr lang="en-US" altLang="zh-CN"/>
              <a:t>8m</a:t>
            </a:r>
            <a:r>
              <a:rPr lang="zh-CN" altLang="en-US"/>
              <a:t>几乎不会。</a:t>
            </a:r>
          </a:p>
          <a:p>
            <a:endParaRPr lang="zh-CN" altLang="en-US"/>
          </a:p>
        </p:txBody>
      </p:sp>
      <p:sp>
        <p:nvSpPr>
          <p:cNvPr id="2" name="文本框 1"/>
          <p:cNvSpPr txBox="1"/>
          <p:nvPr/>
        </p:nvSpPr>
        <p:spPr>
          <a:xfrm>
            <a:off x="7535545" y="3357880"/>
            <a:ext cx="4064000" cy="1476375"/>
          </a:xfrm>
          <a:prstGeom prst="rect">
            <a:avLst/>
          </a:prstGeom>
          <a:noFill/>
        </p:spPr>
        <p:txBody>
          <a:bodyPr wrap="square" rtlCol="0">
            <a:spAutoFit/>
          </a:bodyPr>
          <a:lstStyle/>
          <a:p>
            <a:r>
              <a:rPr lang="zh-CN" altLang="en-US"/>
              <a:t>中场休息时间</a:t>
            </a:r>
          </a:p>
          <a:p>
            <a:r>
              <a:rPr lang="zh-CN" altLang="en-US"/>
              <a:t>上一个模型（</a:t>
            </a:r>
            <a:r>
              <a:rPr lang="en-US" altLang="zh-CN"/>
              <a:t>yolov8n</a:t>
            </a:r>
            <a:r>
              <a:rPr lang="zh-CN" altLang="en-US"/>
              <a:t>）已经能够基本满足实战需求，因此我们先看看使用参数量更大的模型和更新的模型是否有更好的表现</a:t>
            </a:r>
            <a:r>
              <a:rPr lang="en-US" altLang="zh-CN"/>
              <a:t>.</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stretch>
            <a:fillRect/>
          </a:stretch>
        </p:blipFill>
        <p:spPr>
          <a:xfrm>
            <a:off x="1653540" y="4149090"/>
            <a:ext cx="2867025" cy="1272540"/>
          </a:xfrm>
          <a:prstGeom prst="rect">
            <a:avLst/>
          </a:prstGeom>
        </p:spPr>
      </p:pic>
      <p:pic>
        <p:nvPicPr>
          <p:cNvPr id="11" name="图片 10"/>
          <p:cNvPicPr>
            <a:picLocks noChangeAspect="1"/>
          </p:cNvPicPr>
          <p:nvPr/>
        </p:nvPicPr>
        <p:blipFill>
          <a:blip r:embed="rId4"/>
          <a:stretch>
            <a:fillRect/>
          </a:stretch>
        </p:blipFill>
        <p:spPr>
          <a:xfrm>
            <a:off x="3950335" y="5483225"/>
            <a:ext cx="3604895" cy="1303020"/>
          </a:xfrm>
          <a:prstGeom prst="rect">
            <a:avLst/>
          </a:prstGeom>
        </p:spPr>
      </p:pic>
      <p:graphicFrame>
        <p:nvGraphicFramePr>
          <p:cNvPr id="6" name="表格 5"/>
          <p:cNvGraphicFramePr/>
          <p:nvPr>
            <p:custDataLst>
              <p:tags r:id="rId1"/>
            </p:custDataLst>
          </p:nvPr>
        </p:nvGraphicFramePr>
        <p:xfrm>
          <a:off x="360680" y="1720215"/>
          <a:ext cx="10281920" cy="2332990"/>
        </p:xfrm>
        <a:graphic>
          <a:graphicData uri="http://schemas.openxmlformats.org/drawingml/2006/table">
            <a:tbl>
              <a:tblPr firstRow="1" bandRow="1">
                <a:tableStyleId>{5C22544A-7EE6-4342-B048-85BDC9FD1C3A}</a:tableStyleId>
              </a:tblPr>
              <a:tblGrid>
                <a:gridCol w="1974215">
                  <a:extLst>
                    <a:ext uri="{9D8B030D-6E8A-4147-A177-3AD203B41FA5}">
                      <a16:colId xmlns:a16="http://schemas.microsoft.com/office/drawing/2014/main" val="20000"/>
                    </a:ext>
                  </a:extLst>
                </a:gridCol>
                <a:gridCol w="2352040">
                  <a:extLst>
                    <a:ext uri="{9D8B030D-6E8A-4147-A177-3AD203B41FA5}">
                      <a16:colId xmlns:a16="http://schemas.microsoft.com/office/drawing/2014/main" val="20001"/>
                    </a:ext>
                  </a:extLst>
                </a:gridCol>
                <a:gridCol w="1936115">
                  <a:extLst>
                    <a:ext uri="{9D8B030D-6E8A-4147-A177-3AD203B41FA5}">
                      <a16:colId xmlns:a16="http://schemas.microsoft.com/office/drawing/2014/main" val="20002"/>
                    </a:ext>
                  </a:extLst>
                </a:gridCol>
                <a:gridCol w="4019550">
                  <a:extLst>
                    <a:ext uri="{9D8B030D-6E8A-4147-A177-3AD203B41FA5}">
                      <a16:colId xmlns:a16="http://schemas.microsoft.com/office/drawing/2014/main" val="20003"/>
                    </a:ext>
                  </a:extLst>
                </a:gridCol>
              </a:tblGrid>
              <a:tr h="385445">
                <a:tc>
                  <a:txBody>
                    <a:bodyPr/>
                    <a:lstStyle/>
                    <a:p>
                      <a:pPr>
                        <a:buNone/>
                      </a:pPr>
                      <a:r>
                        <a:rPr lang="en-US" altLang="zh-CN"/>
                        <a:t>model</a:t>
                      </a:r>
                    </a:p>
                  </a:txBody>
                  <a:tcPr/>
                </a:tc>
                <a:tc>
                  <a:txBody>
                    <a:bodyPr/>
                    <a:lstStyle/>
                    <a:p>
                      <a:pPr>
                        <a:buNone/>
                      </a:pPr>
                      <a:r>
                        <a:rPr lang="en-US" altLang="zh-CN"/>
                        <a:t>yolo8n</a:t>
                      </a:r>
                    </a:p>
                  </a:txBody>
                  <a:tcPr/>
                </a:tc>
                <a:tc>
                  <a:txBody>
                    <a:bodyPr/>
                    <a:lstStyle/>
                    <a:p>
                      <a:pPr>
                        <a:buNone/>
                      </a:pPr>
                      <a:r>
                        <a:rPr lang="en-US" altLang="zh-CN"/>
                        <a:t>yolo8s</a:t>
                      </a:r>
                    </a:p>
                  </a:txBody>
                  <a:tcPr/>
                </a:tc>
                <a:tc>
                  <a:txBody>
                    <a:bodyPr/>
                    <a:lstStyle/>
                    <a:p>
                      <a:pPr>
                        <a:buNone/>
                      </a:pPr>
                      <a:r>
                        <a:rPr lang="en-US" altLang="zh-CN"/>
                        <a:t>yolo8m</a:t>
                      </a:r>
                    </a:p>
                  </a:txBody>
                  <a:tcPr/>
                </a:tc>
                <a:extLst>
                  <a:ext uri="{0D108BD9-81ED-4DB2-BD59-A6C34878D82A}">
                    <a16:rowId xmlns:a16="http://schemas.microsoft.com/office/drawing/2014/main" val="10000"/>
                  </a:ext>
                </a:extLst>
              </a:tr>
              <a:tr h="647700">
                <a:tc>
                  <a:txBody>
                    <a:bodyPr/>
                    <a:lstStyle/>
                    <a:p>
                      <a:pPr>
                        <a:buNone/>
                      </a:pPr>
                      <a:r>
                        <a:rPr lang="en-US" altLang="zh-CN"/>
                        <a:t>time cost</a:t>
                      </a:r>
                    </a:p>
                  </a:txBody>
                  <a:tcPr/>
                </a:tc>
                <a:tc>
                  <a:txBody>
                    <a:bodyPr/>
                    <a:lstStyle/>
                    <a:p>
                      <a:pPr>
                        <a:buNone/>
                      </a:pPr>
                      <a:r>
                        <a:rPr lang="en-US" altLang="zh-CN"/>
                        <a:t>36ms</a:t>
                      </a:r>
                    </a:p>
                  </a:txBody>
                  <a:tcPr/>
                </a:tc>
                <a:tc>
                  <a:txBody>
                    <a:bodyPr/>
                    <a:lstStyle/>
                    <a:p>
                      <a:pPr>
                        <a:buNone/>
                      </a:pPr>
                      <a:r>
                        <a:rPr lang="en-US" altLang="zh-CN"/>
                        <a:t>83ms</a:t>
                      </a:r>
                    </a:p>
                  </a:txBody>
                  <a:tcPr/>
                </a:tc>
                <a:tc>
                  <a:txBody>
                    <a:bodyPr/>
                    <a:lstStyle/>
                    <a:p>
                      <a:pPr>
                        <a:buNone/>
                      </a:pPr>
                      <a:r>
                        <a:rPr lang="en-US" altLang="zh-CN"/>
                        <a:t>90ms or 150ms(not stable)</a:t>
                      </a:r>
                    </a:p>
                  </a:txBody>
                  <a:tcPr/>
                </a:tc>
                <a:extLst>
                  <a:ext uri="{0D108BD9-81ED-4DB2-BD59-A6C34878D82A}">
                    <a16:rowId xmlns:a16="http://schemas.microsoft.com/office/drawing/2014/main" val="10001"/>
                  </a:ext>
                </a:extLst>
              </a:tr>
              <a:tr h="385445">
                <a:tc>
                  <a:txBody>
                    <a:bodyPr/>
                    <a:lstStyle/>
                    <a:p>
                      <a:pPr>
                        <a:buNone/>
                      </a:pPr>
                      <a:r>
                        <a:rPr lang="en-US" altLang="zh-CN"/>
                        <a:t>correctness for enemy/head/friend/friend_shadow</a:t>
                      </a:r>
                    </a:p>
                  </a:txBody>
                  <a:tcPr/>
                </a:tc>
                <a:tc>
                  <a:txBody>
                    <a:bodyPr/>
                    <a:lstStyle/>
                    <a:p>
                      <a:pPr>
                        <a:buNone/>
                      </a:pPr>
                      <a:r>
                        <a:rPr lang="en-US" altLang="zh-CN"/>
                        <a:t>0.33/0/0.25/0.75</a:t>
                      </a:r>
                    </a:p>
                  </a:txBody>
                  <a:tcPr/>
                </a:tc>
                <a:tc>
                  <a:txBody>
                    <a:bodyPr/>
                    <a:lstStyle/>
                    <a:p>
                      <a:pPr>
                        <a:buNone/>
                      </a:pPr>
                      <a:r>
                        <a:rPr lang="en-US" altLang="zh-CN"/>
                        <a:t>0.8/0.14/0.5/0.75</a:t>
                      </a:r>
                    </a:p>
                  </a:txBody>
                  <a:tcPr/>
                </a:tc>
                <a:tc>
                  <a:txBody>
                    <a:bodyPr/>
                    <a:lstStyle/>
                    <a:p>
                      <a:pPr>
                        <a:buNone/>
                      </a:pPr>
                      <a:r>
                        <a:rPr lang="en-US" altLang="zh-CN"/>
                        <a:t>0.8/0.14/0.75/1.00</a:t>
                      </a:r>
                    </a:p>
                  </a:txBody>
                  <a:tcPr/>
                </a:tc>
                <a:extLst>
                  <a:ext uri="{0D108BD9-81ED-4DB2-BD59-A6C34878D82A}">
                    <a16:rowId xmlns:a16="http://schemas.microsoft.com/office/drawing/2014/main" val="10002"/>
                  </a:ext>
                </a:extLst>
              </a:tr>
              <a:tr h="385445">
                <a:tc>
                  <a:txBody>
                    <a:bodyPr/>
                    <a:lstStyle/>
                    <a:p>
                      <a:pPr>
                        <a:buNone/>
                      </a:pPr>
                      <a:r>
                        <a:rPr lang="en-US" altLang="zh-CN" sz="1800">
                          <a:sym typeface="+mn-ea"/>
                        </a:rPr>
                        <a:t>misjudge for </a:t>
                      </a:r>
                      <a:endParaRPr lang="zh-CN" altLang="en-US"/>
                    </a:p>
                  </a:txBody>
                  <a:tcPr/>
                </a:tc>
                <a:tc>
                  <a:txBody>
                    <a:bodyPr/>
                    <a:lstStyle/>
                    <a:p>
                      <a:pPr>
                        <a:buNone/>
                      </a:pPr>
                      <a:r>
                        <a:rPr lang="en-US" altLang="zh-CN"/>
                        <a:t>0.25</a:t>
                      </a:r>
                    </a:p>
                  </a:txBody>
                  <a:tcPr/>
                </a:tc>
                <a:tc>
                  <a:txBody>
                    <a:bodyPr/>
                    <a:lstStyle/>
                    <a:p>
                      <a:pPr>
                        <a:buNone/>
                      </a:pPr>
                      <a:r>
                        <a:rPr lang="en-US" altLang="zh-CN"/>
                        <a:t>0.5</a:t>
                      </a:r>
                    </a:p>
                  </a:txBody>
                  <a:tcPr/>
                </a:tc>
                <a:tc>
                  <a:txBody>
                    <a:bodyPr/>
                    <a:lstStyle/>
                    <a:p>
                      <a:pPr>
                        <a:buNone/>
                      </a:pPr>
                      <a:r>
                        <a:rPr lang="en-US" altLang="zh-CN"/>
                        <a:t>0.75</a:t>
                      </a:r>
                    </a:p>
                  </a:txBody>
                  <a:tcPr/>
                </a:tc>
                <a:extLst>
                  <a:ext uri="{0D108BD9-81ED-4DB2-BD59-A6C34878D82A}">
                    <a16:rowId xmlns:a16="http://schemas.microsoft.com/office/drawing/2014/main" val="10003"/>
                  </a:ext>
                </a:extLst>
              </a:tr>
            </a:tbl>
          </a:graphicData>
        </a:graphic>
      </p:graphicFrame>
      <p:pic>
        <p:nvPicPr>
          <p:cNvPr id="7" name="图片 6"/>
          <p:cNvPicPr>
            <a:picLocks noChangeAspect="1"/>
          </p:cNvPicPr>
          <p:nvPr/>
        </p:nvPicPr>
        <p:blipFill>
          <a:blip r:embed="rId5"/>
          <a:stretch>
            <a:fillRect/>
          </a:stretch>
        </p:blipFill>
        <p:spPr>
          <a:xfrm>
            <a:off x="7687945" y="4207510"/>
            <a:ext cx="2280285" cy="1276350"/>
          </a:xfrm>
          <a:prstGeom prst="rect">
            <a:avLst/>
          </a:prstGeom>
        </p:spPr>
      </p:pic>
      <p:sp>
        <p:nvSpPr>
          <p:cNvPr id="8" name="文本框 7"/>
          <p:cNvSpPr txBox="1"/>
          <p:nvPr/>
        </p:nvSpPr>
        <p:spPr>
          <a:xfrm>
            <a:off x="456565" y="383540"/>
            <a:ext cx="4439920" cy="583565"/>
          </a:xfrm>
          <a:prstGeom prst="rect">
            <a:avLst/>
          </a:prstGeom>
          <a:noFill/>
        </p:spPr>
        <p:txBody>
          <a:bodyPr wrap="square" rtlCol="0">
            <a:spAutoFit/>
          </a:bodyPr>
          <a:lstStyle/>
          <a:p>
            <a:r>
              <a:rPr lang="zh-CN" altLang="en-US" sz="3200" b="1">
                <a:ln w="15875"/>
                <a:gradFill>
                  <a:gsLst>
                    <a:gs pos="0">
                      <a:schemeClr val="accent1"/>
                    </a:gs>
                    <a:gs pos="100000">
                      <a:schemeClr val="accent6"/>
                    </a:gs>
                  </a:gsLst>
                  <a:lin ang="2700000" scaled="0"/>
                </a:gradFill>
                <a:effectLst/>
              </a:rPr>
              <a:t>时间对比</a:t>
            </a:r>
          </a:p>
        </p:txBody>
      </p:sp>
      <p:sp>
        <p:nvSpPr>
          <p:cNvPr id="3" name="文本框 2"/>
          <p:cNvSpPr txBox="1"/>
          <p:nvPr/>
        </p:nvSpPr>
        <p:spPr>
          <a:xfrm>
            <a:off x="456565" y="1088390"/>
            <a:ext cx="4064000" cy="368300"/>
          </a:xfrm>
          <a:prstGeom prst="rect">
            <a:avLst/>
          </a:prstGeom>
          <a:noFill/>
        </p:spPr>
        <p:txBody>
          <a:bodyPr wrap="square" rtlCol="0">
            <a:spAutoFit/>
          </a:bodyPr>
          <a:lstStyle/>
          <a:p>
            <a:r>
              <a:rPr lang="zh-CN" altLang="en-US"/>
              <a:t>结论：三者时间均可接受</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200">
                <a:ln w="15875"/>
                <a:gradFill>
                  <a:gsLst>
                    <a:gs pos="0">
                      <a:schemeClr val="accent1"/>
                    </a:gs>
                    <a:gs pos="100000">
                      <a:schemeClr val="accent6"/>
                    </a:gs>
                  </a:gsLst>
                  <a:lin ang="2700000" scaled="0"/>
                </a:gradFill>
                <a:effectLst/>
              </a:rPr>
              <a:t>优化</a:t>
            </a:r>
          </a:p>
        </p:txBody>
      </p:sp>
      <p:sp>
        <p:nvSpPr>
          <p:cNvPr id="3" name="内容占位符 2"/>
          <p:cNvSpPr>
            <a:spLocks noGrp="1"/>
          </p:cNvSpPr>
          <p:nvPr>
            <p:ph idx="1"/>
          </p:nvPr>
        </p:nvSpPr>
        <p:spPr>
          <a:xfrm>
            <a:off x="838200" y="1825625"/>
            <a:ext cx="6786880" cy="4351655"/>
          </a:xfrm>
        </p:spPr>
        <p:txBody>
          <a:bodyPr>
            <a:normAutofit/>
          </a:bodyPr>
          <a:lstStyle/>
          <a:p>
            <a:r>
              <a:rPr lang="zh-CN" altLang="en-US" sz="2000" b="1" dirty="0"/>
              <a:t>守望先锋的敌人边框总为鲜艳的红色</a:t>
            </a:r>
          </a:p>
          <a:p>
            <a:r>
              <a:rPr lang="en-US" altLang="zh-CN" sz="2000" dirty="0"/>
              <a:t>idea</a:t>
            </a:r>
            <a:r>
              <a:rPr lang="zh-CN" altLang="en-US" sz="2000" dirty="0"/>
              <a:t>：将图片中非红色的像素剔除，仅保留红色系像素，从而剔除许多无关因素（尤其是与敌人模型一样的队友和队友轮廓）。</a:t>
            </a:r>
          </a:p>
          <a:p>
            <a:r>
              <a:rPr lang="zh-CN" altLang="en-US" sz="2000" dirty="0"/>
              <a:t>优点：</a:t>
            </a:r>
            <a:endParaRPr lang="en-US" altLang="zh-CN" sz="2000" dirty="0"/>
          </a:p>
          <a:p>
            <a:r>
              <a:rPr lang="en-US" altLang="zh-CN" sz="2000" dirty="0"/>
              <a:t>1.</a:t>
            </a:r>
            <a:r>
              <a:rPr lang="zh-CN" altLang="en-US" sz="2000" dirty="0"/>
              <a:t>可直接剔除队友类以及队友轮廓类。</a:t>
            </a:r>
            <a:endParaRPr lang="en-US" altLang="zh-CN" sz="2000" dirty="0"/>
          </a:p>
          <a:p>
            <a:r>
              <a:rPr lang="en-US" altLang="zh-CN" sz="2000" dirty="0"/>
              <a:t>2.</a:t>
            </a:r>
            <a:r>
              <a:rPr lang="zh-CN" altLang="en-US" sz="2000" dirty="0"/>
              <a:t>增强模型的泛化能力</a:t>
            </a:r>
            <a:r>
              <a:rPr lang="en-US" altLang="zh-CN" sz="2000" dirty="0"/>
              <a:t>(</a:t>
            </a:r>
            <a:r>
              <a:rPr lang="zh-CN" altLang="en-US" sz="2000" dirty="0"/>
              <a:t>可识别数据集以外的敌人）。</a:t>
            </a:r>
            <a:endParaRPr lang="en-US" altLang="zh-CN" sz="2000" dirty="0"/>
          </a:p>
          <a:p>
            <a:r>
              <a:rPr lang="en-US" altLang="zh-CN" sz="2000" dirty="0"/>
              <a:t>3.</a:t>
            </a:r>
            <a:r>
              <a:rPr lang="zh-CN" altLang="en-US" sz="2000" dirty="0"/>
              <a:t>提高检测精度，减少误判。</a:t>
            </a:r>
            <a:endParaRPr lang="en-US" altLang="zh-CN" sz="2000" dirty="0"/>
          </a:p>
          <a:p>
            <a:r>
              <a:rPr lang="zh-CN" altLang="en-US" sz="2000" dirty="0"/>
              <a:t>缺点：</a:t>
            </a:r>
            <a:endParaRPr lang="en-US" altLang="zh-CN" sz="2000" dirty="0"/>
          </a:p>
          <a:p>
            <a:r>
              <a:rPr lang="en-US" altLang="zh-CN" sz="2000" dirty="0"/>
              <a:t>1.</a:t>
            </a:r>
            <a:r>
              <a:rPr lang="zh-CN" altLang="en-US" sz="2000" dirty="0"/>
              <a:t>游戏内光线会影响像素。</a:t>
            </a:r>
            <a:endParaRPr lang="en-US" altLang="zh-CN" sz="2000" dirty="0"/>
          </a:p>
          <a:p>
            <a:r>
              <a:rPr lang="en-US" altLang="zh-CN" sz="2000" dirty="0"/>
              <a:t>2.</a:t>
            </a:r>
            <a:r>
              <a:rPr lang="zh-CN" altLang="en-US" sz="2000" dirty="0"/>
              <a:t>红气球？红枫树？被打的全身红血特效的队友？</a:t>
            </a:r>
          </a:p>
        </p:txBody>
      </p:sp>
      <p:pic>
        <p:nvPicPr>
          <p:cNvPr id="4" name="图片 3"/>
          <p:cNvPicPr>
            <a:picLocks noChangeAspect="1"/>
          </p:cNvPicPr>
          <p:nvPr/>
        </p:nvPicPr>
        <p:blipFill>
          <a:blip r:embed="rId2"/>
          <a:stretch>
            <a:fillRect/>
          </a:stretch>
        </p:blipFill>
        <p:spPr>
          <a:xfrm>
            <a:off x="7976235" y="1825625"/>
            <a:ext cx="3635375" cy="408686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200">
                <a:ln w="15875"/>
                <a:gradFill>
                  <a:gsLst>
                    <a:gs pos="0">
                      <a:schemeClr val="accent1"/>
                    </a:gs>
                    <a:gs pos="100000">
                      <a:schemeClr val="accent6"/>
                    </a:gs>
                  </a:gsLst>
                  <a:lin ang="2700000" scaled="0"/>
                </a:gradFill>
                <a:effectLst/>
              </a:rPr>
              <a:t>实现</a:t>
            </a:r>
          </a:p>
        </p:txBody>
      </p:sp>
      <p:pic>
        <p:nvPicPr>
          <p:cNvPr id="6" name="内容占位符 5"/>
          <p:cNvPicPr>
            <a:picLocks noGrp="1" noChangeAspect="1"/>
          </p:cNvPicPr>
          <p:nvPr>
            <p:ph idx="1"/>
          </p:nvPr>
        </p:nvPicPr>
        <p:blipFill>
          <a:blip r:embed="rId2"/>
          <a:stretch>
            <a:fillRect/>
          </a:stretch>
        </p:blipFill>
        <p:spPr>
          <a:xfrm>
            <a:off x="838200" y="1804035"/>
            <a:ext cx="3329305" cy="2221865"/>
          </a:xfrm>
          <a:prstGeom prst="rect">
            <a:avLst/>
          </a:prstGeom>
        </p:spPr>
      </p:pic>
      <p:sp>
        <p:nvSpPr>
          <p:cNvPr id="7" name="文本框 6"/>
          <p:cNvSpPr txBox="1"/>
          <p:nvPr/>
        </p:nvSpPr>
        <p:spPr>
          <a:xfrm>
            <a:off x="838200" y="4831715"/>
            <a:ext cx="9577705" cy="645160"/>
          </a:xfrm>
          <a:prstGeom prst="rect">
            <a:avLst/>
          </a:prstGeom>
          <a:noFill/>
        </p:spPr>
        <p:txBody>
          <a:bodyPr wrap="square" rtlCol="0">
            <a:spAutoFit/>
          </a:bodyPr>
          <a:lstStyle/>
          <a:p>
            <a:r>
              <a:rPr lang="zh-CN" altLang="en-US"/>
              <a:t>将符合掩码条件（即红色大于100且绿色和蓝色都小于80）的像素从原始图像复制到输出图像 ，其他不符合条件的像素保持为初始的黑色。</a:t>
            </a: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COMMONDATA" val="eyJoZGlkIjoiNWQ2OTgwMzgyMTk2NmY0ZjRlZjNiYzk0YzQ0YmFlMmYifQ=="/>
</p:tagLst>
</file>

<file path=ppt/tags/tag2.xml><?xml version="1.0" encoding="utf-8"?>
<p:tagLst xmlns:a="http://schemas.openxmlformats.org/drawingml/2006/main" xmlns:r="http://schemas.openxmlformats.org/officeDocument/2006/relationships" xmlns:p="http://schemas.openxmlformats.org/presentationml/2006/main">
  <p:tag name="TABLE_ENDDRAG_ORIGIN_RECT" val="880*142"/>
  <p:tag name="TABLE_ENDDRAG_RECT" val="48*210*880*142"/>
</p:tagLst>
</file>

<file path=ppt/tags/tag3.xml><?xml version="1.0" encoding="utf-8"?>
<p:tagLst xmlns:a="http://schemas.openxmlformats.org/drawingml/2006/main" xmlns:r="http://schemas.openxmlformats.org/officeDocument/2006/relationships" xmlns:p="http://schemas.openxmlformats.org/presentationml/2006/main">
  <p:tag name="KSO_WM_DIAGRAM_VIRTUALLY_FRAME" val="{&quot;height&quot;:387.85,&quot;left&quot;:79.6,&quot;top&quot;:118.25,&quot;width&quot;:690.8}"/>
</p:tagLst>
</file>

<file path=ppt/tags/tag4.xml><?xml version="1.0" encoding="utf-8"?>
<p:tagLst xmlns:a="http://schemas.openxmlformats.org/drawingml/2006/main" xmlns:r="http://schemas.openxmlformats.org/officeDocument/2006/relationships" xmlns:p="http://schemas.openxmlformats.org/presentationml/2006/main">
  <p:tag name="KSO_WM_DIAGRAM_VIRTUALLY_FRAME" val="{&quot;height&quot;:387.85,&quot;left&quot;:79.6,&quot;top&quot;:118.25,&quot;width&quot;:690.8}"/>
</p:tagLst>
</file>

<file path=ppt/tags/tag5.xml><?xml version="1.0" encoding="utf-8"?>
<p:tagLst xmlns:a="http://schemas.openxmlformats.org/drawingml/2006/main" xmlns:r="http://schemas.openxmlformats.org/officeDocument/2006/relationships" xmlns:p="http://schemas.openxmlformats.org/presentationml/2006/main">
  <p:tag name="KSO_WM_DIAGRAM_VIRTUALLY_FRAME" val="{&quot;height&quot;:387.85,&quot;left&quot;:79.6,&quot;top&quot;:118.25,&quot;width&quot;:690.8}"/>
</p:tagLst>
</file>

<file path=ppt/tags/tag6.xml><?xml version="1.0" encoding="utf-8"?>
<p:tagLst xmlns:a="http://schemas.openxmlformats.org/drawingml/2006/main" xmlns:r="http://schemas.openxmlformats.org/officeDocument/2006/relationships" xmlns:p="http://schemas.openxmlformats.org/presentationml/2006/main">
  <p:tag name="KSO_WM_DIAGRAM_VIRTUALLY_FRAME" val="{&quot;height&quot;:387.85,&quot;left&quot;:79.6,&quot;top&quot;:118.25,&quot;width&quot;:690.8}"/>
</p:tagLst>
</file>

<file path=ppt/tags/tag7.xml><?xml version="1.0" encoding="utf-8"?>
<p:tagLst xmlns:a="http://schemas.openxmlformats.org/drawingml/2006/main" xmlns:r="http://schemas.openxmlformats.org/officeDocument/2006/relationships" xmlns:p="http://schemas.openxmlformats.org/presentationml/2006/main">
  <p:tag name="KSO_WM_DIAGRAM_VIRTUALLY_FRAME" val="{&quot;height&quot;:387.85,&quot;left&quot;:79.6,&quot;top&quot;:118.25,&quot;width&quot;:690.8}"/>
</p:tagLst>
</file>

<file path=ppt/tags/tag8.xml><?xml version="1.0" encoding="utf-8"?>
<p:tagLst xmlns:a="http://schemas.openxmlformats.org/drawingml/2006/main" xmlns:r="http://schemas.openxmlformats.org/officeDocument/2006/relationships" xmlns:p="http://schemas.openxmlformats.org/presentationml/2006/main">
  <p:tag name="KSO_WM_DIAGRAM_VIRTUALLY_FRAME" val="{&quot;height&quot;:387.85,&quot;left&quot;:79.6,&quot;top&quot;:118.25,&quot;width&quot;:690.8}"/>
</p:tagLst>
</file>

<file path=ppt/theme/theme1.xml><?xml version="1.0" encoding="utf-8"?>
<a:theme xmlns:a="http://schemas.openxmlformats.org/drawingml/2006/main" name="WPS">
  <a:themeElements>
    <a:clrScheme name="WPS">
      <a:dk1>
        <a:sysClr val="windowText" lastClr="000000"/>
      </a:dk1>
      <a:lt1>
        <a:sysClr val="window" lastClr="FFFFFF"/>
      </a:lt1>
      <a:dk2>
        <a:srgbClr val="44546A"/>
      </a:dk2>
      <a:lt2>
        <a:srgbClr val="E7E6E6"/>
      </a:lt2>
      <a:accent1>
        <a:srgbClr val="4874CB"/>
      </a:accent1>
      <a:accent2>
        <a:srgbClr val="EE822F"/>
      </a:accent2>
      <a:accent3>
        <a:srgbClr val="F2BA02"/>
      </a:accent3>
      <a:accent4>
        <a:srgbClr val="75BD42"/>
      </a:accent4>
      <a:accent5>
        <a:srgbClr val="30C0B4"/>
      </a:accent5>
      <a:accent6>
        <a:srgbClr val="E54C5E"/>
      </a:accent6>
      <a:hlink>
        <a:srgbClr val="0026E5"/>
      </a:hlink>
      <a:folHlink>
        <a:srgbClr val="7E1FAD"/>
      </a:folHlink>
    </a:clrScheme>
    <a:fontScheme name="WPS">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TotalTime>
  <Words>1081</Words>
  <Application>Microsoft Office PowerPoint</Application>
  <PresentationFormat>宽屏</PresentationFormat>
  <Paragraphs>117</Paragraphs>
  <Slides>19</Slides>
  <Notes>2</Notes>
  <HiddenSlides>0</HiddenSlides>
  <MMClips>0</MMClips>
  <ScaleCrop>false</ScaleCrop>
  <HeadingPairs>
    <vt:vector size="6" baseType="variant">
      <vt:variant>
        <vt:lpstr>已用的字体</vt:lpstr>
      </vt:variant>
      <vt:variant>
        <vt:i4>2</vt:i4>
      </vt:variant>
      <vt:variant>
        <vt:lpstr>主题</vt:lpstr>
      </vt:variant>
      <vt:variant>
        <vt:i4>1</vt:i4>
      </vt:variant>
      <vt:variant>
        <vt:lpstr>幻灯片标题</vt:lpstr>
      </vt:variant>
      <vt:variant>
        <vt:i4>19</vt:i4>
      </vt:variant>
    </vt:vector>
  </HeadingPairs>
  <TitlesOfParts>
    <vt:vector size="22" baseType="lpstr">
      <vt:lpstr>Arial</vt:lpstr>
      <vt:lpstr>Calibri</vt:lpstr>
      <vt:lpstr>WPS</vt:lpstr>
      <vt:lpstr>AI-fundamentals Project 2 report</vt:lpstr>
      <vt:lpstr>任务：守望先锋aimbot实现</vt:lpstr>
      <vt:lpstr>场景分析</vt:lpstr>
      <vt:lpstr>PowerPoint 演示文稿</vt:lpstr>
      <vt:lpstr>PowerPoint 演示文稿</vt:lpstr>
      <vt:lpstr>PowerPoint 演示文稿</vt:lpstr>
      <vt:lpstr>PowerPoint 演示文稿</vt:lpstr>
      <vt:lpstr>优化</vt:lpstr>
      <vt:lpstr>实现</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MY TINY DATA(161) VS HUGE DATA(4678)</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Alex</dc:creator>
  <cp:lastModifiedBy>谢 瑞阳</cp:lastModifiedBy>
  <cp:revision>76</cp:revision>
  <dcterms:created xsi:type="dcterms:W3CDTF">2023-08-09T12:44:00Z</dcterms:created>
  <dcterms:modified xsi:type="dcterms:W3CDTF">2024-06-25T15:45:48Z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3B0086CAF875411CACBDA13AB9801EF4_13</vt:lpwstr>
  </property>
  <property fmtid="{D5CDD505-2E9C-101B-9397-08002B2CF9AE}" pid="3" name="KSOProductBuildVer">
    <vt:lpwstr>2052-12.1.0.16929</vt:lpwstr>
  </property>
</Properties>
</file>